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1" roundtripDataSignature="AMtx7mi2D9NGbtM+hTd78LQEYIQC/yrm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3"/>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4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5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5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4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4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 name="Google Shape;20;p4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 name="Shape 22"/>
        <p:cNvGrpSpPr/>
        <p:nvPr/>
      </p:nvGrpSpPr>
      <p:grpSpPr>
        <a:xfrm>
          <a:off x="0" y="0"/>
          <a:ext cx="0" cy="0"/>
          <a:chOff x="0" y="0"/>
          <a:chExt cx="0" cy="0"/>
        </a:xfrm>
      </p:grpSpPr>
      <p:sp>
        <p:nvSpPr>
          <p:cNvPr id="23" name="Google Shape;23;p45"/>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4" name="Google Shape;24;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 name="Shape 25"/>
        <p:cNvGrpSpPr/>
        <p:nvPr/>
      </p:nvGrpSpPr>
      <p:grpSpPr>
        <a:xfrm>
          <a:off x="0" y="0"/>
          <a:ext cx="0" cy="0"/>
          <a:chOff x="0" y="0"/>
          <a:chExt cx="0" cy="0"/>
        </a:xfrm>
      </p:grpSpPr>
      <p:sp>
        <p:nvSpPr>
          <p:cNvPr id="26" name="Google Shape;26;p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9" name="Google Shape;29;p46"/>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 name="Google Shape;30;p4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1" name="Google Shape;31;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4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4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7" name="Google Shape;37;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0" name="Google Shape;40;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5" name="Google Shape;45;p4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0"/>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0"/>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1" name="Google Shape;51;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5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4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www.youtube.com/watch?v=UTHRxLqMjAs"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www.youtube.com/watch?v=s_WOWgwSaQI" TargetMode="Externa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www.youtube.com/watch?v=M9GdImb3BXY" TargetMode="Externa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 Id="rId4" Type="http://schemas.openxmlformats.org/officeDocument/2006/relationships/image" Target="../media/image20.jpg"/><Relationship Id="rId11" Type="http://schemas.openxmlformats.org/officeDocument/2006/relationships/image" Target="../media/image31.jpg"/><Relationship Id="rId10" Type="http://schemas.openxmlformats.org/officeDocument/2006/relationships/image" Target="../media/image25.png"/><Relationship Id="rId12" Type="http://schemas.openxmlformats.org/officeDocument/2006/relationships/image" Target="../media/image28.png"/><Relationship Id="rId9" Type="http://schemas.openxmlformats.org/officeDocument/2006/relationships/image" Target="../media/image26.jpg"/><Relationship Id="rId5" Type="http://schemas.openxmlformats.org/officeDocument/2006/relationships/image" Target="../media/image17.png"/><Relationship Id="rId6" Type="http://schemas.openxmlformats.org/officeDocument/2006/relationships/image" Target="../media/image35.png"/><Relationship Id="rId7" Type="http://schemas.openxmlformats.org/officeDocument/2006/relationships/image" Target="../media/image24.png"/><Relationship Id="rId8" Type="http://schemas.openxmlformats.org/officeDocument/2006/relationships/image" Target="../media/image6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0.jpg"/><Relationship Id="rId11" Type="http://schemas.openxmlformats.org/officeDocument/2006/relationships/image" Target="../media/image38.png"/><Relationship Id="rId10" Type="http://schemas.openxmlformats.org/officeDocument/2006/relationships/image" Target="../media/image27.png"/><Relationship Id="rId12" Type="http://schemas.openxmlformats.org/officeDocument/2006/relationships/image" Target="../media/image41.png"/><Relationship Id="rId9" Type="http://schemas.openxmlformats.org/officeDocument/2006/relationships/image" Target="../media/image51.jpg"/><Relationship Id="rId5" Type="http://schemas.openxmlformats.org/officeDocument/2006/relationships/image" Target="../media/image33.jpg"/><Relationship Id="rId6" Type="http://schemas.openxmlformats.org/officeDocument/2006/relationships/image" Target="../media/image32.jpg"/><Relationship Id="rId7" Type="http://schemas.openxmlformats.org/officeDocument/2006/relationships/image" Target="../media/image29.jp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37.jpg"/><Relationship Id="rId10" Type="http://schemas.openxmlformats.org/officeDocument/2006/relationships/image" Target="../media/image46.jpg"/><Relationship Id="rId9" Type="http://schemas.openxmlformats.org/officeDocument/2006/relationships/image" Target="../media/image57.png"/><Relationship Id="rId5" Type="http://schemas.openxmlformats.org/officeDocument/2006/relationships/image" Target="../media/image40.jpg"/><Relationship Id="rId6" Type="http://schemas.openxmlformats.org/officeDocument/2006/relationships/image" Target="../media/image47.jpg"/><Relationship Id="rId7" Type="http://schemas.openxmlformats.org/officeDocument/2006/relationships/image" Target="../media/image44.jpg"/><Relationship Id="rId8"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jpg"/><Relationship Id="rId4" Type="http://schemas.openxmlformats.org/officeDocument/2006/relationships/image" Target="../media/image39.jpg"/><Relationship Id="rId9" Type="http://schemas.openxmlformats.org/officeDocument/2006/relationships/image" Target="../media/image53.jpg"/><Relationship Id="rId5" Type="http://schemas.openxmlformats.org/officeDocument/2006/relationships/image" Target="../media/image42.jpg"/><Relationship Id="rId6" Type="http://schemas.openxmlformats.org/officeDocument/2006/relationships/image" Target="../media/image49.jpg"/><Relationship Id="rId7" Type="http://schemas.openxmlformats.org/officeDocument/2006/relationships/image" Target="../media/image54.jpg"/><Relationship Id="rId8" Type="http://schemas.openxmlformats.org/officeDocument/2006/relationships/image" Target="../media/image5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hyperlink" Target="https://esportsflag.com" TargetMode="External"/><Relationship Id="rId5" Type="http://schemas.openxmlformats.org/officeDocument/2006/relationships/hyperlink" Target="https://liquipedia.net" TargetMode="External"/><Relationship Id="rId6" Type="http://schemas.openxmlformats.org/officeDocument/2006/relationships/hyperlink" Target="https://www.esportsearnings.com" TargetMode="External"/><Relationship Id="rId7" Type="http://schemas.openxmlformats.org/officeDocument/2006/relationships/hyperlink" Target="https://esportsone.com" TargetMode="External"/><Relationship Id="rId8" Type="http://schemas.openxmlformats.org/officeDocument/2006/relationships/hyperlink" Target="https://www.toornament.com/en_G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learn.g2.com/esports" TargetMode="External"/><Relationship Id="rId4" Type="http://schemas.openxmlformats.org/officeDocument/2006/relationships/hyperlink" Target="https://liquipedia.net" TargetMode="External"/><Relationship Id="rId9" Type="http://schemas.openxmlformats.org/officeDocument/2006/relationships/hyperlink" Target="https://yourstory.com/2020/04/gaming-startup-gamerji-esports" TargetMode="External"/><Relationship Id="rId5" Type="http://schemas.openxmlformats.org/officeDocument/2006/relationships/hyperlink" Target="https://esportsinsider.com/?s=india" TargetMode="External"/><Relationship Id="rId6" Type="http://schemas.openxmlformats.org/officeDocument/2006/relationships/hyperlink" Target="https://homegrown.co.in/article/803783/more-than-just-games-the-rise-of-indias-esports-industry" TargetMode="External"/><Relationship Id="rId7" Type="http://schemas.openxmlformats.org/officeDocument/2006/relationships/hyperlink" Target="https://assets.kpmg/content/dam/kpmg/in/pdf/2019/03/online-gaming-india-fantasy-sports.pdf" TargetMode="External"/><Relationship Id="rId8" Type="http://schemas.openxmlformats.org/officeDocument/2006/relationships/hyperlink" Target="https://yourstory.com/2020/07/esports-business-prospects-covid-19-impac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 name="Shape 66"/>
        <p:cNvGrpSpPr/>
        <p:nvPr/>
      </p:nvGrpSpPr>
      <p:grpSpPr>
        <a:xfrm>
          <a:off x="0" y="0"/>
          <a:ext cx="0" cy="0"/>
          <a:chOff x="0" y="0"/>
          <a:chExt cx="0" cy="0"/>
        </a:xfrm>
      </p:grpSpPr>
      <p:pic>
        <p:nvPicPr>
          <p:cNvPr id="67" name="Google Shape;67;p1"/>
          <p:cNvPicPr preferRelativeResize="0"/>
          <p:nvPr/>
        </p:nvPicPr>
        <p:blipFill rotWithShape="1">
          <a:blip r:embed="rId3">
            <a:alphaModFix/>
          </a:blip>
          <a:srcRect b="0" l="0" r="0" t="0"/>
          <a:stretch/>
        </p:blipFill>
        <p:spPr>
          <a:xfrm>
            <a:off x="0" y="-2282"/>
            <a:ext cx="9144000" cy="5148072"/>
          </a:xfrm>
          <a:prstGeom prst="rect">
            <a:avLst/>
          </a:prstGeom>
          <a:noFill/>
          <a:ln>
            <a:noFill/>
          </a:ln>
        </p:spPr>
      </p:pic>
      <p:sp>
        <p:nvSpPr>
          <p:cNvPr id="68" name="Google Shape;68;p1"/>
          <p:cNvSpPr/>
          <p:nvPr/>
        </p:nvSpPr>
        <p:spPr>
          <a:xfrm>
            <a:off x="224150" y="873975"/>
            <a:ext cx="4661625" cy="897451"/>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lt1"/>
                </a:solidFill>
                <a:latin typeface="Comic Sans MS"/>
              </a:rPr>
              <a:t>Supradip Muralidharan</a:t>
            </a:r>
          </a:p>
        </p:txBody>
      </p:sp>
      <p:sp>
        <p:nvSpPr>
          <p:cNvPr id="69" name="Google Shape;69;p1"/>
          <p:cNvSpPr/>
          <p:nvPr/>
        </p:nvSpPr>
        <p:spPr>
          <a:xfrm>
            <a:off x="224150" y="2134725"/>
            <a:ext cx="4661634" cy="897451"/>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lt1"/>
                </a:solidFill>
                <a:latin typeface="Comic Sans MS"/>
              </a:rPr>
              <a:t>Esport's Business Pitch</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 name="Shape 131"/>
        <p:cNvGrpSpPr/>
        <p:nvPr/>
      </p:nvGrpSpPr>
      <p:grpSpPr>
        <a:xfrm>
          <a:off x="0" y="0"/>
          <a:ext cx="0" cy="0"/>
          <a:chOff x="0" y="0"/>
          <a:chExt cx="0" cy="0"/>
        </a:xfrm>
      </p:grpSpPr>
      <p:sp>
        <p:nvSpPr>
          <p:cNvPr id="132" name="Google Shape;132;p10"/>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33" name="Google Shape;133;p10"/>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134" name="Google Shape;134;p10"/>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2003 Game - Dota 1 (Defence of the Ancients) [Multiplayer]</a:t>
            </a:r>
            <a:endParaRPr b="0" i="0" sz="1400" u="none" cap="none" strike="noStrike">
              <a:solidFill>
                <a:srgbClr val="000000"/>
              </a:solidFill>
              <a:latin typeface="Roboto"/>
              <a:ea typeface="Roboto"/>
              <a:cs typeface="Roboto"/>
              <a:sym typeface="Roboto"/>
            </a:endParaRPr>
          </a:p>
        </p:txBody>
      </p:sp>
      <p:pic>
        <p:nvPicPr>
          <p:cNvPr id="135" name="Google Shape;135;p10"/>
          <p:cNvPicPr preferRelativeResize="0"/>
          <p:nvPr/>
        </p:nvPicPr>
        <p:blipFill rotWithShape="1">
          <a:blip r:embed="rId3">
            <a:alphaModFix/>
          </a:blip>
          <a:srcRect b="0" l="0" r="0" t="0"/>
          <a:stretch/>
        </p:blipFill>
        <p:spPr>
          <a:xfrm>
            <a:off x="0" y="0"/>
            <a:ext cx="9144000" cy="47091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 name="Shape 139"/>
        <p:cNvGrpSpPr/>
        <p:nvPr/>
      </p:nvGrpSpPr>
      <p:grpSpPr>
        <a:xfrm>
          <a:off x="0" y="0"/>
          <a:ext cx="0" cy="0"/>
          <a:chOff x="0" y="0"/>
          <a:chExt cx="0" cy="0"/>
        </a:xfrm>
      </p:grpSpPr>
      <p:sp>
        <p:nvSpPr>
          <p:cNvPr id="140" name="Google Shape;140;p1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41" name="Google Shape;141;p1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142" name="Google Shape;142;p11"/>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2006 Game - Unreal Tournament 3 [Multiplayer]</a:t>
            </a:r>
            <a:endParaRPr b="0" i="0" sz="1400" u="none" cap="none" strike="noStrike">
              <a:solidFill>
                <a:srgbClr val="000000"/>
              </a:solidFill>
              <a:latin typeface="Roboto"/>
              <a:ea typeface="Roboto"/>
              <a:cs typeface="Roboto"/>
              <a:sym typeface="Roboto"/>
            </a:endParaRPr>
          </a:p>
        </p:txBody>
      </p:sp>
      <p:pic>
        <p:nvPicPr>
          <p:cNvPr id="143" name="Google Shape;143;p11"/>
          <p:cNvPicPr preferRelativeResize="0"/>
          <p:nvPr/>
        </p:nvPicPr>
        <p:blipFill rotWithShape="1">
          <a:blip r:embed="rId3">
            <a:alphaModFix/>
          </a:blip>
          <a:srcRect b="0" l="0" r="0" t="0"/>
          <a:stretch/>
        </p:blipFill>
        <p:spPr>
          <a:xfrm>
            <a:off x="0" y="-2282"/>
            <a:ext cx="9144000" cy="47091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2"/>
          <p:cNvSpPr txBox="1"/>
          <p:nvPr>
            <p:ph type="ctrTitle"/>
          </p:nvPr>
        </p:nvSpPr>
        <p:spPr>
          <a:xfrm>
            <a:off x="379300" y="1660325"/>
            <a:ext cx="8222100" cy="22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Post 2010 how have the games evolved? -&gt;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13"/>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2012 Game - Counter Strike Global Offensive [5 v 5 Multiplayer]</a:t>
            </a:r>
            <a:endParaRPr b="0" i="0" sz="1400" u="none" cap="none" strike="noStrike">
              <a:solidFill>
                <a:srgbClr val="000000"/>
              </a:solidFill>
              <a:latin typeface="Roboto"/>
              <a:ea typeface="Roboto"/>
              <a:cs typeface="Roboto"/>
              <a:sym typeface="Roboto"/>
            </a:endParaRPr>
          </a:p>
        </p:txBody>
      </p:sp>
      <p:pic>
        <p:nvPicPr>
          <p:cNvPr descr="COOL SKINS FOR EVERYONE (18+ ONLY): https://p.skin.club/PSNIPE2DIEA (UP TO 15% TO DEPOSIT BONUS)&#10;A compilation of the best PRO clutches that happened in 2020 so far. I had alot more clips prepared, but I decided to make more shorter videos instead of one long. I hope you will like it! #clutches #csgo #best #plays #pistol #awp #rifle #highlights&#10;&#10;Social Media:&#10;https://twitter.com/Snipe2DieTV&#10;https://www.facebook.com/s2dtv/&#10;&#10;Audio credit to:&#10;https://www.twitch.tv/esl_csgo&#10;https://www.twitch.tv/esl_csgob&#10;https://www.twitch.tv/blastpremier&#10;https://www.twitch.tv/flashpoint&#10;https://www.twitch.tv/csgomaincast&#10;https://www.twitch.tv/dreamhackcs&#10;&#10;Outro Song:&#10;[Electro Pop] Versio - Feel It (ft. Nar)&#10;https://goo.gl/N6nuCQ&#10;&#10;Copyright info:&#10;This video is recorded using GOTV which is free to use, stream and publish by Valve - the developer of this game - Counter-Strike: Global Offensive.&#10;&#10;ENJOY!" id="154" name="Google Shape;154;p13" title="THE BEST PRO CLUTCHES OF 2020! (INSANE PLAYS) - CS:GO">
            <a:hlinkClick r:id="rId3"/>
          </p:cNvPr>
          <p:cNvPicPr preferRelativeResize="0"/>
          <p:nvPr/>
        </p:nvPicPr>
        <p:blipFill rotWithShape="1">
          <a:blip r:embed="rId4">
            <a:alphaModFix/>
          </a:blip>
          <a:srcRect b="0" l="0" r="0" t="0"/>
          <a:stretch/>
        </p:blipFill>
        <p:spPr>
          <a:xfrm>
            <a:off x="0" y="0"/>
            <a:ext cx="9144000" cy="4709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 name="Shape 158"/>
        <p:cNvGrpSpPr/>
        <p:nvPr/>
      </p:nvGrpSpPr>
      <p:grpSpPr>
        <a:xfrm>
          <a:off x="0" y="0"/>
          <a:ext cx="0" cy="0"/>
          <a:chOff x="0" y="0"/>
          <a:chExt cx="0" cy="0"/>
        </a:xfrm>
      </p:grpSpPr>
      <p:pic>
        <p:nvPicPr>
          <p:cNvPr descr="► Subscribe for more Videos here: http://bit.ly/hOlyhexOr&#10;▬▬▬▬▬▬▬▬▬▬▬▬▬▬▬▬▬▬▬▬▬▬▬▬▬▬▬▬▬&#10;► BEST OF 2019 DOTA 2 Playlist: https://www.youtube.com/playlist?list=PL37CzvwiWXoievPVStdsgoAgGlHsnoSd4&#10;▬▬▬▬▬▬▬▬▬▬▬▬▬▬▬▬▬▬▬▬▬▬▬▬▬▬▬▬▬&#10;►► Join my Notification Squad: click the 🔔-Icon to get updated as soon as I upload a new Video!&#10;▬▬▬▬▬▬▬▬▬▬▬▬▬▬▬▬▬▬▬▬▬▬▬▬▬▬▬▬▬&#10;Best Dota 2 Video? ► https://youtu.be/C0syIB3Fp-0 (MUST SEE!) &#10;More Videos: http://www.youtube.com/user/hOlyhexOr/videos&#10;▬▬▬▬▬▬▬▬▬▬▬▬▬▬▬▬▬▬▬▬▬▬▬▬▬▬▬▬▬&#10;►►Social Media:&#10;◉ Facebook: http://bit.ly/hexOrFB&#10;◉ FB-Group: http://bit.ly/hexOrFBGroup&#10;◉ Twitter: http://bit.ly/hexOrTwitter&#10;◉ Website: http://bit.ly/hexOrWebsite&#10;▬▬▬▬▬▬▬▬▬▬▬▬▬▬▬▬▬▬▬▬▬▬▬▬▬▬▬▬▬&#10;►►The BEST Dota 2 Playlists:&#10;◉ The BEST DOTA 2 MOVIES ON YOUTUBE: http://bit.ly/BESTDOTA2MOVIES&#10;◉ LUCK IS NO EXCUSE SERIES: http://bit.ly/LuckisnoExcuse&#10;◉ EPIC REDDIT SERIES: http://bit.ly/reddithexor&#10;◉ MOST EPIC PLAYS DOTA 2: http://bit.ly/MOSTEPICPLAYSDOTA2&#10;◉ PRO PLAYER TRIBUTES: http://bit.ly/ProPlayerTributes&#10;◉ PRO RAMPAGES: http://bit.ly/PRORAMPAGES&#10;◉ THE ART OF / COMMUNITY SERIES: http://bit.ly/DOTA2COMMUNITY&#10;◉ FAILS &amp; FUNNY MOMENTS: http://bit.ly/Dota2Fun&#10;◉ TUTORIALS, GUIDES &amp; TRICKS: http://bit.ly/TutorialsGuidesTricks&#10;▬▬▬▬▬▬▬▬▬▬▬▬▬▬▬▬▬▬▬▬▬▬▬▬▬▬▬▬▬&#10;Include great music in your content, for more info go to: https://uzermusic.com?ref=fixt&#10;▬▬▬▬▬▬▬▬▬▬▬▬▬▬▬▬▬▬▬▬▬▬▬▬▬▬▬▬▬&#10;Music Supplied by:&#10;◉ ES_Zero Hour - Reynard Seidel&#10;◉ ES_A Million Upheavals - Edgar Hopp&#10;◉ ES_Drone Hunting - Niklas Johansson&#10;◉ ES_Fight for Glory - FormantX&#10;◉ ES_Final Flag - Reynard Seidel&#10;◉ ES_For Humanity - Hector Posser&#10;◉ ES_Heavy Duty - Dream Cave&#10;◉ ES_Heroica - Eoin Mantell&#10;◉ ES_Ragnarok - Edgar Hopp&#10;◉ ES_Spillover - Robert Ruth&#10;► Licensed under Creative Commons Attribution:&#10;https://creativecommons.org/licenses/by/4.0/&#10;◉ Get the songs here: https://www.epidemicsound.com/&#10;▬▬▬▬▬▬▬▬▬▬▬▬▬▬▬▬▬▬▬▬▬▬▬▬▬▬▬▬▬&#10;Music provided by EpidemicSound.com&#10;▬▬▬▬▬▬▬▬▬▬▬▬▬▬▬▬▬▬▬▬▬▬▬▬▬▬▬▬▬&#10;Intro &amp; Outro created by: www.youtube.com/user/TbdTofGermany&#10;▬▬▬▬▬▬▬▬▬▬▬▬▬▬▬▬▬▬▬▬▬▬▬▬▬▬▬▬▬&#10;Make sure to subscribe to my channel if you liked the video!&#10;►► Subscribe for more: http://bit.ly/hOlyhexOr" id="159" name="Google Shape;159;p14" title="TOP 10 Plays of 2019 - Dota 2">
            <a:hlinkClick r:id="rId3"/>
          </p:cNvPr>
          <p:cNvPicPr preferRelativeResize="0"/>
          <p:nvPr/>
        </p:nvPicPr>
        <p:blipFill rotWithShape="1">
          <a:blip r:embed="rId4">
            <a:alphaModFix/>
          </a:blip>
          <a:srcRect b="0" l="0" r="0" t="0"/>
          <a:stretch/>
        </p:blipFill>
        <p:spPr>
          <a:xfrm>
            <a:off x="0" y="0"/>
            <a:ext cx="9144000" cy="4709160"/>
          </a:xfrm>
          <a:prstGeom prst="rect">
            <a:avLst/>
          </a:prstGeom>
          <a:noFill/>
          <a:ln>
            <a:noFill/>
          </a:ln>
          <a:effectLst>
            <a:outerShdw blurRad="57150" rotWithShape="0" algn="bl" dir="5400000" dist="19050">
              <a:srgbClr val="000000">
                <a:alpha val="49803"/>
              </a:srgbClr>
            </a:outerShdw>
          </a:effectLst>
        </p:spPr>
      </p:pic>
      <p:sp>
        <p:nvSpPr>
          <p:cNvPr id="160" name="Google Shape;160;p14"/>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2013 Game - Dota 2 [5 v 5 Multiplayer]</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4" name="Shape 164"/>
        <p:cNvGrpSpPr/>
        <p:nvPr/>
      </p:nvGrpSpPr>
      <p:grpSpPr>
        <a:xfrm>
          <a:off x="0" y="0"/>
          <a:ext cx="0" cy="0"/>
          <a:chOff x="0" y="0"/>
          <a:chExt cx="0" cy="0"/>
        </a:xfrm>
      </p:grpSpPr>
      <p:sp>
        <p:nvSpPr>
          <p:cNvPr id="165" name="Google Shape;165;p15"/>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2019 Game - Mk11 [1 v 1]</a:t>
            </a:r>
            <a:endParaRPr b="0" i="0" sz="1400" u="none" cap="none" strike="noStrike">
              <a:solidFill>
                <a:srgbClr val="000000"/>
              </a:solidFill>
              <a:latin typeface="Roboto"/>
              <a:ea typeface="Roboto"/>
              <a:cs typeface="Roboto"/>
              <a:sym typeface="Roboto"/>
            </a:endParaRPr>
          </a:p>
        </p:txBody>
      </p:sp>
      <p:pic>
        <p:nvPicPr>
          <p:cNvPr descr="The tournament was held on the 13th of October 2019 and is part of Brazil Game Show 2019. Links and information below.&#10;&#10;Pro Kompetition: https://www.mortalkombat.com/esports&#10;Brazil Game Show: https://www.brasilgameshow.com.br/&#10;Brackets: https://smash.gg/tournament/brasil-game-show-mortal-kombat-premiere-tournament/events/mortal-kombat-11-pro-kompetition-premiere-event/overview&#10;Source to follow and watch live: https://www.twitch.tv/netherrealm&#10;&#10;Pools 1 - https://youtu.be/7IOxpcXwF0E&#10;Pools 2 - https://youtu.be/ie_Ro4rckag&#10;Top 16 to Top 8 - https://youtu.be/dVw_R81uG58&#10;Top 8 - https://youtu.be/M9GdImb3BXY&#10;&#10;Timestamps:&#10;Match 1 - 03:56 (Tekken Master [Sonya] vs Mr. Bruno [Sonya])&#10;Match 2 - 17:09 (DizzyTT [Sonya] vs KillerXinok [Baraka])&#10;Match 3 - 30:01 (kcd117 [Shang Tsung] vs GuiExceptional [Scorpion])&#10;Match 4 - 45:28 (Eternal_xid [Geras] vs konqueror249 [Sub-Zero])&#10;Match 5 - 58:09&#10;Match 6 - 1:09:43&#10;Match 7 - 1:27:04 (Winners Final)&#10;Match 8 - 1:41:30&#10;Match 9 - 1:58:14 (Losers Final)&#10;Match 10 - 2:12:01 (Grand Final)&#10;&#10;#MK11 #mortalkombat11 #prokompetition #brazilgameshow #bgs2019" id="166" name="Google Shape;166;p15" title="Mortal Kombat 11: Brazil Game Show FULL TOP 8 (Tekken Master, KillerXinok, DizzyTT + more)">
            <a:hlinkClick r:id="rId3"/>
          </p:cNvPr>
          <p:cNvPicPr preferRelativeResize="0"/>
          <p:nvPr/>
        </p:nvPicPr>
        <p:blipFill rotWithShape="1">
          <a:blip r:embed="rId4">
            <a:alphaModFix/>
          </a:blip>
          <a:srcRect b="0" l="0" r="0" t="0"/>
          <a:stretch/>
        </p:blipFill>
        <p:spPr>
          <a:xfrm>
            <a:off x="0" y="0"/>
            <a:ext cx="9144000" cy="47091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ph type="ctrTitle"/>
          </p:nvPr>
        </p:nvSpPr>
        <p:spPr>
          <a:xfrm>
            <a:off x="460950" y="306500"/>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4400"/>
              <a:t>E-sport Game Categories? </a:t>
            </a:r>
            <a:br>
              <a:rPr lang="en" sz="4400"/>
            </a:br>
            <a:r>
              <a:rPr lang="en" sz="1500"/>
              <a:t>** Watching those videos did it excite you???</a:t>
            </a:r>
            <a:endParaRPr sz="1500"/>
          </a:p>
        </p:txBody>
      </p:sp>
      <p:sp>
        <p:nvSpPr>
          <p:cNvPr id="172" name="Google Shape;172;p16"/>
          <p:cNvSpPr txBox="1"/>
          <p:nvPr>
            <p:ph idx="1" type="subTitle"/>
          </p:nvPr>
        </p:nvSpPr>
        <p:spPr>
          <a:xfrm>
            <a:off x="460950" y="1433230"/>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First-person shooter (FPS) like Call of Duty, Battlefield, and Halo</a:t>
            </a:r>
            <a:br>
              <a:rPr lang="en"/>
            </a:br>
            <a:endParaRPr/>
          </a:p>
          <a:p>
            <a:pPr indent="-342900" lvl="0" marL="457200" rtl="0" algn="l">
              <a:lnSpc>
                <a:spcPct val="100000"/>
              </a:lnSpc>
              <a:spcBef>
                <a:spcPts val="0"/>
              </a:spcBef>
              <a:spcAft>
                <a:spcPts val="0"/>
              </a:spcAft>
              <a:buSzPts val="1800"/>
              <a:buChar char="-"/>
            </a:pPr>
            <a:r>
              <a:rPr lang="en"/>
              <a:t>Multiplayer online battle arena (MOBA) events like League of Legends and Dota 2</a:t>
            </a:r>
            <a:br>
              <a:rPr lang="en"/>
            </a:br>
            <a:endParaRPr/>
          </a:p>
          <a:p>
            <a:pPr indent="-342900" lvl="0" marL="457200" rtl="0" algn="l">
              <a:lnSpc>
                <a:spcPct val="100000"/>
              </a:lnSpc>
              <a:spcBef>
                <a:spcPts val="0"/>
              </a:spcBef>
              <a:spcAft>
                <a:spcPts val="0"/>
              </a:spcAft>
              <a:buSzPts val="1800"/>
              <a:buChar char="-"/>
            </a:pPr>
            <a:r>
              <a:rPr lang="en"/>
              <a:t>2D / 3D Fighting games like Mortal Kombat, Tekken &amp; Super Smash Bros</a:t>
            </a:r>
            <a:br>
              <a:rPr lang="en"/>
            </a:br>
            <a:endParaRPr/>
          </a:p>
          <a:p>
            <a:pPr indent="-342900" lvl="0" marL="457200" rtl="0" algn="l">
              <a:lnSpc>
                <a:spcPct val="100000"/>
              </a:lnSpc>
              <a:spcBef>
                <a:spcPts val="0"/>
              </a:spcBef>
              <a:spcAft>
                <a:spcPts val="0"/>
              </a:spcAft>
              <a:buSzPts val="1800"/>
              <a:buChar char="-"/>
            </a:pPr>
            <a:r>
              <a:rPr lang="en"/>
              <a:t>Sport games like Madden, NBA2K, FIFA</a:t>
            </a:r>
            <a:br>
              <a:rPr lang="en"/>
            </a:br>
            <a:endParaRPr/>
          </a:p>
          <a:p>
            <a:pPr indent="-342900" lvl="0" marL="457200" rtl="0" algn="l">
              <a:lnSpc>
                <a:spcPct val="100000"/>
              </a:lnSpc>
              <a:spcBef>
                <a:spcPts val="0"/>
              </a:spcBef>
              <a:spcAft>
                <a:spcPts val="0"/>
              </a:spcAft>
              <a:buSzPts val="1800"/>
              <a:buChar char="-"/>
            </a:pPr>
            <a:r>
              <a:rPr lang="en"/>
              <a:t>Others like card games and real-time strategies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txBox="1"/>
          <p:nvPr>
            <p:ph type="ctrTitle"/>
          </p:nvPr>
        </p:nvSpPr>
        <p:spPr>
          <a:xfrm>
            <a:off x="460950" y="-112250"/>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4300"/>
              <a:t>How does this industry function?</a:t>
            </a:r>
            <a:endParaRPr sz="4300"/>
          </a:p>
        </p:txBody>
      </p:sp>
      <p:sp>
        <p:nvSpPr>
          <p:cNvPr id="178" name="Google Shape;178;p17"/>
          <p:cNvSpPr txBox="1"/>
          <p:nvPr>
            <p:ph idx="1" type="subTitle"/>
          </p:nvPr>
        </p:nvSpPr>
        <p:spPr>
          <a:xfrm>
            <a:off x="460950" y="714778"/>
            <a:ext cx="8222100" cy="4348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League Registrations : All the teams pay specified amount and register. Winner takes all!</a:t>
            </a:r>
            <a:br>
              <a:rPr lang="en" sz="1400"/>
            </a:br>
            <a:endParaRPr sz="1400"/>
          </a:p>
          <a:p>
            <a:pPr indent="-317500" lvl="0" marL="457200" rtl="0" algn="l">
              <a:lnSpc>
                <a:spcPct val="100000"/>
              </a:lnSpc>
              <a:spcBef>
                <a:spcPts val="0"/>
              </a:spcBef>
              <a:spcAft>
                <a:spcPts val="0"/>
              </a:spcAft>
              <a:buSzPts val="1400"/>
              <a:buChar char="-"/>
            </a:pPr>
            <a:r>
              <a:rPr lang="en" sz="1400"/>
              <a:t>Sponsored Leagues : Companies wanting to market their brand/product to the gaming audience can sponsor a tournament.</a:t>
            </a:r>
            <a:br>
              <a:rPr lang="en" sz="1400"/>
            </a:br>
            <a:endParaRPr sz="1400"/>
          </a:p>
          <a:p>
            <a:pPr indent="-317500" lvl="0" marL="457200" rtl="0" algn="l">
              <a:lnSpc>
                <a:spcPct val="100000"/>
              </a:lnSpc>
              <a:spcBef>
                <a:spcPts val="0"/>
              </a:spcBef>
              <a:spcAft>
                <a:spcPts val="0"/>
              </a:spcAft>
              <a:buSzPts val="1400"/>
              <a:buChar char="-"/>
            </a:pPr>
            <a:r>
              <a:rPr lang="en" sz="1400"/>
              <a:t>Just like any other sports you’d need media rights to broadcast e-sport tournaments. Customers pay for a ticket and come to watch the game.</a:t>
            </a:r>
            <a:br>
              <a:rPr lang="en" sz="1400"/>
            </a:br>
            <a:endParaRPr sz="1400"/>
          </a:p>
          <a:p>
            <a:pPr indent="-317500" lvl="0" marL="457200" rtl="0" algn="l">
              <a:lnSpc>
                <a:spcPct val="100000"/>
              </a:lnSpc>
              <a:spcBef>
                <a:spcPts val="0"/>
              </a:spcBef>
              <a:spcAft>
                <a:spcPts val="0"/>
              </a:spcAft>
              <a:buSzPts val="1400"/>
              <a:buChar char="-"/>
            </a:pPr>
            <a:r>
              <a:rPr lang="en" sz="1400"/>
              <a:t>Branding, Sponsorships, Promotions &amp; Advertisement.</a:t>
            </a:r>
            <a:br>
              <a:rPr lang="en" sz="1400"/>
            </a:br>
            <a:endParaRPr sz="1400"/>
          </a:p>
          <a:p>
            <a:pPr indent="-317500" lvl="0" marL="457200" rtl="0" algn="l">
              <a:lnSpc>
                <a:spcPct val="100000"/>
              </a:lnSpc>
              <a:spcBef>
                <a:spcPts val="0"/>
              </a:spcBef>
              <a:spcAft>
                <a:spcPts val="0"/>
              </a:spcAft>
              <a:buSzPts val="1400"/>
              <a:buChar char="-"/>
            </a:pPr>
            <a:r>
              <a:rPr lang="en" sz="1400"/>
              <a:t>Teams are owned by business entities or bootstrapped. One or multiple teams are owned by business entities. They give contracts to players. The prize pool is split between players and owners. Also any deals that players do company takes a cut. If failing to perform they shut down or transfer them. Coaches, Operations Manager &amp; Accounts are some positions.</a:t>
            </a:r>
            <a:br>
              <a:rPr lang="en" sz="1400"/>
            </a:br>
            <a:endParaRPr sz="1400"/>
          </a:p>
          <a:p>
            <a:pPr indent="-317500" lvl="0" marL="457200" rtl="0" algn="l">
              <a:lnSpc>
                <a:spcPct val="100000"/>
              </a:lnSpc>
              <a:spcBef>
                <a:spcPts val="0"/>
              </a:spcBef>
              <a:spcAft>
                <a:spcPts val="0"/>
              </a:spcAft>
              <a:buSzPts val="1400"/>
              <a:buChar char="-"/>
            </a:pPr>
            <a:r>
              <a:rPr lang="en" sz="1400"/>
              <a:t>Players are top pros in the game. They stream games (youtube / twitch) trying to gain recognition. Pros get signed and typically sleep &amp; work in a gaming house. 14 hour work day. They do influencer marketing for gaming products.</a:t>
            </a:r>
            <a:br>
              <a:rPr lang="en" sz="1400"/>
            </a:br>
            <a:br>
              <a:rPr lang="en" sz="1400"/>
            </a:br>
            <a:r>
              <a:rPr lang="en" sz="1400"/>
              <a:t>ESL → Electronic Sports Leagues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the data of this industry - 1</a:t>
            </a:r>
            <a:endParaRPr/>
          </a:p>
        </p:txBody>
      </p:sp>
      <p:pic>
        <p:nvPicPr>
          <p:cNvPr descr="Esports revenue streams in 2019" id="184" name="Google Shape;184;p18"/>
          <p:cNvPicPr preferRelativeResize="0"/>
          <p:nvPr/>
        </p:nvPicPr>
        <p:blipFill rotWithShape="1">
          <a:blip r:embed="rId3">
            <a:alphaModFix/>
          </a:blip>
          <a:srcRect b="0" l="0" r="0" t="0"/>
          <a:stretch/>
        </p:blipFill>
        <p:spPr>
          <a:xfrm>
            <a:off x="1603575" y="1703300"/>
            <a:ext cx="5958750" cy="344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the data of this industry - 2</a:t>
            </a:r>
            <a:endParaRPr/>
          </a:p>
        </p:txBody>
      </p:sp>
      <p:pic>
        <p:nvPicPr>
          <p:cNvPr descr="Esports audience growth in 2019" id="190" name="Google Shape;190;p19"/>
          <p:cNvPicPr preferRelativeResize="0"/>
          <p:nvPr/>
        </p:nvPicPr>
        <p:blipFill rotWithShape="1">
          <a:blip r:embed="rId3">
            <a:alphaModFix/>
          </a:blip>
          <a:srcRect b="0" l="0" r="0" t="0"/>
          <a:stretch/>
        </p:blipFill>
        <p:spPr>
          <a:xfrm>
            <a:off x="1608575" y="1692100"/>
            <a:ext cx="5926851" cy="345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ctrTitle"/>
          </p:nvPr>
        </p:nvSpPr>
        <p:spPr>
          <a:xfrm>
            <a:off x="460950" y="337575"/>
            <a:ext cx="4504800" cy="57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000"/>
              <a:t>About Me &amp; Team</a:t>
            </a:r>
            <a:endParaRPr sz="3000"/>
          </a:p>
        </p:txBody>
      </p:sp>
      <p:sp>
        <p:nvSpPr>
          <p:cNvPr id="75" name="Google Shape;75;p2"/>
          <p:cNvSpPr txBox="1"/>
          <p:nvPr>
            <p:ph idx="1" type="subTitle"/>
          </p:nvPr>
        </p:nvSpPr>
        <p:spPr>
          <a:xfrm>
            <a:off x="0" y="1111425"/>
            <a:ext cx="9144000" cy="37746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Mobile App Developer [2017-19], Casual Gamer, </a:t>
            </a:r>
            <a:r>
              <a:rPr lang="en" sz="1500">
                <a:solidFill>
                  <a:srgbClr val="FFD966"/>
                </a:solidFill>
              </a:rPr>
              <a:t>Watching </a:t>
            </a:r>
            <a:br>
              <a:rPr lang="en" sz="1500">
                <a:solidFill>
                  <a:srgbClr val="FFD966"/>
                </a:solidFill>
              </a:rPr>
            </a:br>
            <a:r>
              <a:rPr lang="en" sz="1500">
                <a:solidFill>
                  <a:srgbClr val="FFD966"/>
                </a:solidFill>
              </a:rPr>
              <a:t>Esports</a:t>
            </a:r>
            <a:r>
              <a:rPr lang="en" sz="1500"/>
              <a:t> from 2015</a:t>
            </a:r>
            <a:endParaRPr sz="1500"/>
          </a:p>
          <a:p>
            <a:pPr indent="-323850" lvl="0" marL="457200" rtl="0" algn="l">
              <a:lnSpc>
                <a:spcPct val="100000"/>
              </a:lnSpc>
              <a:spcBef>
                <a:spcPts val="0"/>
              </a:spcBef>
              <a:spcAft>
                <a:spcPts val="0"/>
              </a:spcAft>
              <a:buSzPts val="1500"/>
              <a:buChar char="-"/>
            </a:pPr>
            <a:r>
              <a:rPr lang="en" sz="1500">
                <a:solidFill>
                  <a:srgbClr val="FFD966"/>
                </a:solidFill>
              </a:rPr>
              <a:t>Solo</a:t>
            </a:r>
            <a:r>
              <a:rPr lang="en" sz="1500"/>
              <a:t> </a:t>
            </a:r>
            <a:r>
              <a:rPr lang="en" sz="1500">
                <a:solidFill>
                  <a:srgbClr val="FFD966"/>
                </a:solidFill>
              </a:rPr>
              <a:t>Founder</a:t>
            </a:r>
            <a:r>
              <a:rPr lang="en" sz="1500"/>
              <a:t> (hope you don’t reject me for this, I’m more </a:t>
            </a:r>
            <a:br>
              <a:rPr lang="en" sz="1500"/>
            </a:br>
            <a:r>
              <a:rPr lang="en" sz="1500"/>
              <a:t>than what meets the eye)</a:t>
            </a:r>
            <a:endParaRPr sz="1500"/>
          </a:p>
          <a:p>
            <a:pPr indent="-323850" lvl="0" marL="457200" rtl="0" algn="l">
              <a:lnSpc>
                <a:spcPct val="100000"/>
              </a:lnSpc>
              <a:spcBef>
                <a:spcPts val="0"/>
              </a:spcBef>
              <a:spcAft>
                <a:spcPts val="0"/>
              </a:spcAft>
              <a:buSzPts val="1500"/>
              <a:buChar char="-"/>
            </a:pPr>
            <a:r>
              <a:rPr lang="en" sz="1500">
                <a:solidFill>
                  <a:srgbClr val="FFD966"/>
                </a:solidFill>
              </a:rPr>
              <a:t>Researching</a:t>
            </a:r>
            <a:r>
              <a:rPr lang="en" sz="1500"/>
              <a:t> Esports Industry from 1.04.2020</a:t>
            </a:r>
            <a:endParaRPr sz="1500"/>
          </a:p>
          <a:p>
            <a:pPr indent="-323850" lvl="0" marL="457200" rtl="0" algn="l">
              <a:lnSpc>
                <a:spcPct val="100000"/>
              </a:lnSpc>
              <a:spcBef>
                <a:spcPts val="0"/>
              </a:spcBef>
              <a:spcAft>
                <a:spcPts val="0"/>
              </a:spcAft>
              <a:buSzPts val="1500"/>
              <a:buChar char="-"/>
            </a:pPr>
            <a:r>
              <a:rPr lang="en" sz="1500"/>
              <a:t>Spoke to players of dota2, pubg, csgo</a:t>
            </a:r>
            <a:endParaRPr sz="1500"/>
          </a:p>
          <a:p>
            <a:pPr indent="-323850" lvl="0" marL="457200" rtl="0" algn="l">
              <a:lnSpc>
                <a:spcPct val="100000"/>
              </a:lnSpc>
              <a:spcBef>
                <a:spcPts val="0"/>
              </a:spcBef>
              <a:spcAft>
                <a:spcPts val="0"/>
              </a:spcAft>
              <a:buSzPts val="1500"/>
              <a:buChar char="-"/>
            </a:pPr>
            <a:r>
              <a:rPr lang="en" sz="1500"/>
              <a:t>Spoke to 1 streamer &amp; 2 gaming influencers</a:t>
            </a:r>
            <a:endParaRPr sz="1500"/>
          </a:p>
          <a:p>
            <a:pPr indent="-323850" lvl="0" marL="457200" rtl="0" algn="l">
              <a:lnSpc>
                <a:spcPct val="100000"/>
              </a:lnSpc>
              <a:spcBef>
                <a:spcPts val="0"/>
              </a:spcBef>
              <a:spcAft>
                <a:spcPts val="0"/>
              </a:spcAft>
              <a:buSzPts val="1500"/>
              <a:buChar char="-"/>
            </a:pPr>
            <a:r>
              <a:rPr lang="en" sz="1500"/>
              <a:t>Identified a </a:t>
            </a:r>
            <a:r>
              <a:rPr lang="en" sz="1500">
                <a:solidFill>
                  <a:srgbClr val="FFD966"/>
                </a:solidFill>
              </a:rPr>
              <a:t>working business model</a:t>
            </a:r>
            <a:endParaRPr sz="1500">
              <a:solidFill>
                <a:srgbClr val="FFD966"/>
              </a:solidFill>
            </a:endParaRPr>
          </a:p>
          <a:p>
            <a:pPr indent="-323850" lvl="0" marL="457200" rtl="0" algn="l">
              <a:lnSpc>
                <a:spcPct val="100000"/>
              </a:lnSpc>
              <a:spcBef>
                <a:spcPts val="0"/>
              </a:spcBef>
              <a:spcAft>
                <a:spcPts val="0"/>
              </a:spcAft>
              <a:buSzPts val="1500"/>
              <a:buChar char="-"/>
            </a:pPr>
            <a:r>
              <a:rPr lang="en" sz="1500"/>
              <a:t>Built a </a:t>
            </a:r>
            <a:r>
              <a:rPr lang="en" sz="1500">
                <a:solidFill>
                  <a:srgbClr val="FFD966"/>
                </a:solidFill>
              </a:rPr>
              <a:t>visual prototype</a:t>
            </a:r>
            <a:endParaRPr sz="1500">
              <a:solidFill>
                <a:srgbClr val="FFD966"/>
              </a:solidFill>
            </a:endParaRPr>
          </a:p>
          <a:p>
            <a:pPr indent="-323850" lvl="0" marL="457200" rtl="0" algn="l">
              <a:lnSpc>
                <a:spcPct val="100000"/>
              </a:lnSpc>
              <a:spcBef>
                <a:spcPts val="0"/>
              </a:spcBef>
              <a:spcAft>
                <a:spcPts val="0"/>
              </a:spcAft>
              <a:buSzPts val="1500"/>
              <a:buChar char="-"/>
            </a:pPr>
            <a:r>
              <a:rPr lang="en" sz="1500"/>
              <a:t>Built a small pipeline of marketing agencies and brand personnels</a:t>
            </a:r>
            <a:endParaRPr sz="1500"/>
          </a:p>
          <a:p>
            <a:pPr indent="-323850" lvl="0" marL="457200" rtl="0" algn="l">
              <a:lnSpc>
                <a:spcPct val="100000"/>
              </a:lnSpc>
              <a:spcBef>
                <a:spcPts val="0"/>
              </a:spcBef>
              <a:spcAft>
                <a:spcPts val="0"/>
              </a:spcAft>
              <a:buSzPts val="1500"/>
              <a:buChar char="-"/>
            </a:pPr>
            <a:r>
              <a:rPr lang="en" sz="1500"/>
              <a:t>This ppt is just a sample, I’ve much </a:t>
            </a:r>
            <a:r>
              <a:rPr lang="en" sz="1500">
                <a:solidFill>
                  <a:srgbClr val="FFD966"/>
                </a:solidFill>
              </a:rPr>
              <a:t>more perspective &amp; info need a chance to present it</a:t>
            </a:r>
            <a:r>
              <a:rPr lang="en" sz="1500"/>
              <a:t>!!</a:t>
            </a:r>
            <a:br>
              <a:rPr lang="en" sz="1500"/>
            </a:br>
            <a:br>
              <a:rPr lang="en" sz="1500"/>
            </a:br>
            <a:r>
              <a:rPr lang="en" sz="1500"/>
              <a:t>Work References:</a:t>
            </a:r>
            <a:br>
              <a:rPr lang="en" sz="1500"/>
            </a:br>
            <a:r>
              <a:rPr lang="en" sz="1500"/>
              <a:t>Pransata Sanyal, MD of Bright Edge Edusystems Pvt Ltd</a:t>
            </a:r>
            <a:br>
              <a:rPr lang="en" sz="1500"/>
            </a:br>
            <a:r>
              <a:rPr lang="en" sz="1500"/>
              <a:t>Pranshu Diwan, Head of Insurance at Ola</a:t>
            </a:r>
            <a:br>
              <a:rPr lang="en" sz="1500"/>
            </a:br>
            <a:r>
              <a:rPr lang="en" sz="1500"/>
              <a:t>Ruchir Kanakia, Founder at Stealth Insurance Startup</a:t>
            </a:r>
            <a:endParaRPr sz="1500"/>
          </a:p>
        </p:txBody>
      </p:sp>
      <p:pic>
        <p:nvPicPr>
          <p:cNvPr id="76" name="Google Shape;76;p2"/>
          <p:cNvPicPr preferRelativeResize="0"/>
          <p:nvPr/>
        </p:nvPicPr>
        <p:blipFill rotWithShape="1">
          <a:blip r:embed="rId3">
            <a:alphaModFix/>
          </a:blip>
          <a:srcRect b="0" l="0" r="0" t="0"/>
          <a:stretch/>
        </p:blipFill>
        <p:spPr>
          <a:xfrm>
            <a:off x="5489950" y="0"/>
            <a:ext cx="3654050" cy="2114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the data of this industry - 3</a:t>
            </a:r>
            <a:endParaRPr/>
          </a:p>
        </p:txBody>
      </p:sp>
      <p:pic>
        <p:nvPicPr>
          <p:cNvPr descr="how many gamers want to play professionally" id="196" name="Google Shape;196;p20"/>
          <p:cNvPicPr preferRelativeResize="0"/>
          <p:nvPr/>
        </p:nvPicPr>
        <p:blipFill rotWithShape="1">
          <a:blip r:embed="rId3">
            <a:alphaModFix/>
          </a:blip>
          <a:srcRect b="0" l="0" r="0" t="0"/>
          <a:stretch/>
        </p:blipFill>
        <p:spPr>
          <a:xfrm>
            <a:off x="2147050" y="1692100"/>
            <a:ext cx="5009149" cy="345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2" name="Google Shape;202;p21"/>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lang="en" sz="4800"/>
              <a:t>INDIA:</a:t>
            </a:r>
            <a:endParaRPr b="1" sz="4800"/>
          </a:p>
          <a:p>
            <a:pPr indent="0" lvl="0" marL="0" rtl="0" algn="l">
              <a:lnSpc>
                <a:spcPct val="100000"/>
              </a:lnSpc>
              <a:spcBef>
                <a:spcPts val="0"/>
              </a:spcBef>
              <a:spcAft>
                <a:spcPts val="0"/>
              </a:spcAft>
              <a:buSzPts val="6000"/>
              <a:buNone/>
            </a:pPr>
            <a:r>
              <a:rPr lang="en" sz="4300"/>
              <a:t>What is happening here</a:t>
            </a:r>
            <a:r>
              <a:rPr lang="en" sz="4800"/>
              <a:t>?</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Indian Data - 1</a:t>
            </a:r>
            <a:endParaRPr/>
          </a:p>
        </p:txBody>
      </p:sp>
      <p:pic>
        <p:nvPicPr>
          <p:cNvPr id="208" name="Google Shape;208;p22"/>
          <p:cNvPicPr preferRelativeResize="0"/>
          <p:nvPr/>
        </p:nvPicPr>
        <p:blipFill rotWithShape="1">
          <a:blip r:embed="rId3">
            <a:alphaModFix/>
          </a:blip>
          <a:srcRect b="0" l="0" r="0" t="0"/>
          <a:stretch/>
        </p:blipFill>
        <p:spPr>
          <a:xfrm>
            <a:off x="1591063" y="1677925"/>
            <a:ext cx="5961887" cy="3465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Indian Data - 2</a:t>
            </a:r>
            <a:endParaRPr/>
          </a:p>
        </p:txBody>
      </p:sp>
      <p:pic>
        <p:nvPicPr>
          <p:cNvPr id="214" name="Google Shape;214;p23"/>
          <p:cNvPicPr preferRelativeResize="0"/>
          <p:nvPr/>
        </p:nvPicPr>
        <p:blipFill rotWithShape="1">
          <a:blip r:embed="rId3">
            <a:alphaModFix/>
          </a:blip>
          <a:srcRect b="0" l="0" r="0" t="0"/>
          <a:stretch/>
        </p:blipFill>
        <p:spPr>
          <a:xfrm>
            <a:off x="1110200" y="1703300"/>
            <a:ext cx="6923600" cy="344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Indian Data - 3</a:t>
            </a:r>
            <a:endParaRPr/>
          </a:p>
        </p:txBody>
      </p:sp>
      <p:pic>
        <p:nvPicPr>
          <p:cNvPr id="220" name="Google Shape;220;p24"/>
          <p:cNvPicPr preferRelativeResize="0"/>
          <p:nvPr/>
        </p:nvPicPr>
        <p:blipFill rotWithShape="1">
          <a:blip r:embed="rId3">
            <a:alphaModFix/>
          </a:blip>
          <a:srcRect b="0" l="0" r="0" t="0"/>
          <a:stretch/>
        </p:blipFill>
        <p:spPr>
          <a:xfrm>
            <a:off x="1591050" y="1680875"/>
            <a:ext cx="5961901" cy="3462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Let’s look at Indian Data - 4 [180% growth]</a:t>
            </a:r>
            <a:endParaRPr/>
          </a:p>
        </p:txBody>
      </p:sp>
      <p:pic>
        <p:nvPicPr>
          <p:cNvPr id="226" name="Google Shape;226;p25"/>
          <p:cNvPicPr preferRelativeResize="0"/>
          <p:nvPr/>
        </p:nvPicPr>
        <p:blipFill rotWithShape="1">
          <a:blip r:embed="rId3">
            <a:alphaModFix/>
          </a:blip>
          <a:srcRect b="0" l="0" r="0" t="0"/>
          <a:stretch/>
        </p:blipFill>
        <p:spPr>
          <a:xfrm>
            <a:off x="235325" y="1811233"/>
            <a:ext cx="4007626" cy="3332267"/>
          </a:xfrm>
          <a:prstGeom prst="rect">
            <a:avLst/>
          </a:prstGeom>
          <a:noFill/>
          <a:ln>
            <a:noFill/>
          </a:ln>
        </p:spPr>
      </p:pic>
      <p:pic>
        <p:nvPicPr>
          <p:cNvPr id="227" name="Google Shape;227;p25"/>
          <p:cNvPicPr preferRelativeResize="0"/>
          <p:nvPr/>
        </p:nvPicPr>
        <p:blipFill rotWithShape="1">
          <a:blip r:embed="rId4">
            <a:alphaModFix/>
          </a:blip>
          <a:srcRect b="0" l="0" r="0" t="0"/>
          <a:stretch/>
        </p:blipFill>
        <p:spPr>
          <a:xfrm>
            <a:off x="4572000" y="1737075"/>
            <a:ext cx="4401275" cy="335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ctrTitle"/>
          </p:nvPr>
        </p:nvSpPr>
        <p:spPr>
          <a:xfrm>
            <a:off x="460950" y="172025"/>
            <a:ext cx="8222100" cy="444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4300"/>
              <a:t>This is a ‘</a:t>
            </a:r>
            <a:r>
              <a:rPr lang="en" sz="4300">
                <a:solidFill>
                  <a:srgbClr val="000000"/>
                </a:solidFill>
              </a:rPr>
              <a:t>serious</a:t>
            </a:r>
            <a:r>
              <a:rPr lang="en" sz="4300"/>
              <a:t> business’ not some ‘casual pass time’.. </a:t>
            </a:r>
            <a:endParaRPr sz="4300"/>
          </a:p>
          <a:p>
            <a:pPr indent="0" lvl="0" marL="0" rtl="0" algn="l">
              <a:lnSpc>
                <a:spcPct val="100000"/>
              </a:lnSpc>
              <a:spcBef>
                <a:spcPts val="0"/>
              </a:spcBef>
              <a:spcAft>
                <a:spcPts val="0"/>
              </a:spcAft>
              <a:buSzPts val="4800"/>
              <a:buNone/>
            </a:pPr>
            <a:r>
              <a:t/>
            </a:r>
            <a:endParaRPr sz="4300"/>
          </a:p>
          <a:p>
            <a:pPr indent="0" lvl="0" marL="0" rtl="0" algn="l">
              <a:lnSpc>
                <a:spcPct val="100000"/>
              </a:lnSpc>
              <a:spcBef>
                <a:spcPts val="0"/>
              </a:spcBef>
              <a:spcAft>
                <a:spcPts val="0"/>
              </a:spcAft>
              <a:buSzPts val="4800"/>
              <a:buNone/>
            </a:pPr>
            <a:r>
              <a:rPr lang="en" sz="4300"/>
              <a:t>Let me show you who all are in this game already </a:t>
            </a:r>
            <a:endParaRPr sz="4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Indian Esport Teams</a:t>
            </a:r>
            <a:endParaRPr/>
          </a:p>
        </p:txBody>
      </p:sp>
      <p:pic>
        <p:nvPicPr>
          <p:cNvPr id="238" name="Google Shape;238;p27"/>
          <p:cNvPicPr preferRelativeResize="0"/>
          <p:nvPr/>
        </p:nvPicPr>
        <p:blipFill rotWithShape="1">
          <a:blip r:embed="rId3">
            <a:alphaModFix/>
          </a:blip>
          <a:srcRect b="0" l="0" r="0" t="0"/>
          <a:stretch/>
        </p:blipFill>
        <p:spPr>
          <a:xfrm>
            <a:off x="62750" y="3384175"/>
            <a:ext cx="1714500" cy="1714500"/>
          </a:xfrm>
          <a:prstGeom prst="rect">
            <a:avLst/>
          </a:prstGeom>
          <a:noFill/>
          <a:ln>
            <a:noFill/>
          </a:ln>
        </p:spPr>
      </p:pic>
      <p:pic>
        <p:nvPicPr>
          <p:cNvPr id="239" name="Google Shape;239;p27"/>
          <p:cNvPicPr preferRelativeResize="0"/>
          <p:nvPr/>
        </p:nvPicPr>
        <p:blipFill rotWithShape="1">
          <a:blip r:embed="rId4">
            <a:alphaModFix/>
          </a:blip>
          <a:srcRect b="0" l="0" r="0" t="0"/>
          <a:stretch/>
        </p:blipFill>
        <p:spPr>
          <a:xfrm>
            <a:off x="1777250" y="1712213"/>
            <a:ext cx="1719072" cy="1719072"/>
          </a:xfrm>
          <a:prstGeom prst="rect">
            <a:avLst/>
          </a:prstGeom>
          <a:noFill/>
          <a:ln>
            <a:noFill/>
          </a:ln>
        </p:spPr>
      </p:pic>
      <p:pic>
        <p:nvPicPr>
          <p:cNvPr id="240" name="Google Shape;240;p27"/>
          <p:cNvPicPr preferRelativeResize="0"/>
          <p:nvPr/>
        </p:nvPicPr>
        <p:blipFill rotWithShape="1">
          <a:blip r:embed="rId5">
            <a:alphaModFix/>
          </a:blip>
          <a:srcRect b="0" l="0" r="0" t="0"/>
          <a:stretch/>
        </p:blipFill>
        <p:spPr>
          <a:xfrm>
            <a:off x="3496322" y="3381888"/>
            <a:ext cx="1719072" cy="1719072"/>
          </a:xfrm>
          <a:prstGeom prst="rect">
            <a:avLst/>
          </a:prstGeom>
          <a:noFill/>
          <a:ln>
            <a:noFill/>
          </a:ln>
        </p:spPr>
      </p:pic>
      <p:pic>
        <p:nvPicPr>
          <p:cNvPr id="241" name="Google Shape;241;p27"/>
          <p:cNvPicPr preferRelativeResize="0"/>
          <p:nvPr/>
        </p:nvPicPr>
        <p:blipFill rotWithShape="1">
          <a:blip r:embed="rId6">
            <a:alphaModFix/>
          </a:blip>
          <a:srcRect b="0" l="0" r="0" t="0"/>
          <a:stretch/>
        </p:blipFill>
        <p:spPr>
          <a:xfrm>
            <a:off x="5215394" y="1712213"/>
            <a:ext cx="1719072" cy="1719072"/>
          </a:xfrm>
          <a:prstGeom prst="rect">
            <a:avLst/>
          </a:prstGeom>
          <a:noFill/>
          <a:ln>
            <a:noFill/>
          </a:ln>
        </p:spPr>
      </p:pic>
      <p:pic>
        <p:nvPicPr>
          <p:cNvPr id="242" name="Google Shape;242;p27"/>
          <p:cNvPicPr preferRelativeResize="0"/>
          <p:nvPr/>
        </p:nvPicPr>
        <p:blipFill rotWithShape="1">
          <a:blip r:embed="rId7">
            <a:alphaModFix/>
          </a:blip>
          <a:srcRect b="0" l="0" r="0" t="0"/>
          <a:stretch/>
        </p:blipFill>
        <p:spPr>
          <a:xfrm>
            <a:off x="6974938" y="3381888"/>
            <a:ext cx="1719072" cy="1719072"/>
          </a:xfrm>
          <a:prstGeom prst="rect">
            <a:avLst/>
          </a:prstGeom>
          <a:noFill/>
          <a:ln>
            <a:noFill/>
          </a:ln>
        </p:spPr>
      </p:pic>
      <p:pic>
        <p:nvPicPr>
          <p:cNvPr id="243" name="Google Shape;243;p27"/>
          <p:cNvPicPr preferRelativeResize="0"/>
          <p:nvPr/>
        </p:nvPicPr>
        <p:blipFill rotWithShape="1">
          <a:blip r:embed="rId8">
            <a:alphaModFix/>
          </a:blip>
          <a:srcRect b="0" l="0" r="0" t="0"/>
          <a:stretch/>
        </p:blipFill>
        <p:spPr>
          <a:xfrm>
            <a:off x="138926" y="1797275"/>
            <a:ext cx="1418800" cy="1418799"/>
          </a:xfrm>
          <a:prstGeom prst="rect">
            <a:avLst/>
          </a:prstGeom>
          <a:noFill/>
          <a:ln>
            <a:noFill/>
          </a:ln>
        </p:spPr>
      </p:pic>
      <p:pic>
        <p:nvPicPr>
          <p:cNvPr id="244" name="Google Shape;244;p27"/>
          <p:cNvPicPr preferRelativeResize="0"/>
          <p:nvPr/>
        </p:nvPicPr>
        <p:blipFill rotWithShape="1">
          <a:blip r:embed="rId9">
            <a:alphaModFix/>
          </a:blip>
          <a:srcRect b="0" l="0" r="0" t="0"/>
          <a:stretch/>
        </p:blipFill>
        <p:spPr>
          <a:xfrm>
            <a:off x="1928128" y="3532763"/>
            <a:ext cx="1417320" cy="1417320"/>
          </a:xfrm>
          <a:prstGeom prst="rect">
            <a:avLst/>
          </a:prstGeom>
          <a:noFill/>
          <a:ln>
            <a:noFill/>
          </a:ln>
        </p:spPr>
      </p:pic>
      <p:pic>
        <p:nvPicPr>
          <p:cNvPr id="245" name="Google Shape;245;p27"/>
          <p:cNvPicPr preferRelativeResize="0"/>
          <p:nvPr/>
        </p:nvPicPr>
        <p:blipFill rotWithShape="1">
          <a:blip r:embed="rId10">
            <a:alphaModFix/>
          </a:blip>
          <a:srcRect b="0" l="0" r="0" t="0"/>
          <a:stretch/>
        </p:blipFill>
        <p:spPr>
          <a:xfrm>
            <a:off x="3715850" y="1798013"/>
            <a:ext cx="1417320" cy="1417320"/>
          </a:xfrm>
          <a:prstGeom prst="rect">
            <a:avLst/>
          </a:prstGeom>
          <a:noFill/>
          <a:ln>
            <a:noFill/>
          </a:ln>
        </p:spPr>
      </p:pic>
      <p:pic>
        <p:nvPicPr>
          <p:cNvPr id="246" name="Google Shape;246;p27"/>
          <p:cNvPicPr preferRelativeResize="0"/>
          <p:nvPr/>
        </p:nvPicPr>
        <p:blipFill rotWithShape="1">
          <a:blip r:embed="rId11">
            <a:alphaModFix/>
          </a:blip>
          <a:srcRect b="0" l="0" r="0" t="0"/>
          <a:stretch/>
        </p:blipFill>
        <p:spPr>
          <a:xfrm>
            <a:off x="5386517" y="3532763"/>
            <a:ext cx="1417320" cy="1417320"/>
          </a:xfrm>
          <a:prstGeom prst="rect">
            <a:avLst/>
          </a:prstGeom>
          <a:noFill/>
          <a:ln>
            <a:noFill/>
          </a:ln>
        </p:spPr>
      </p:pic>
      <p:pic>
        <p:nvPicPr>
          <p:cNvPr id="247" name="Google Shape;247;p27"/>
          <p:cNvPicPr preferRelativeResize="0"/>
          <p:nvPr/>
        </p:nvPicPr>
        <p:blipFill rotWithShape="1">
          <a:blip r:embed="rId12">
            <a:alphaModFix/>
          </a:blip>
          <a:srcRect b="0" l="0" r="0" t="0"/>
          <a:stretch/>
        </p:blipFill>
        <p:spPr>
          <a:xfrm>
            <a:off x="7125813" y="1863088"/>
            <a:ext cx="1417320" cy="14173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Indian Esport / Game Tech Companies</a:t>
            </a:r>
            <a:endParaRPr/>
          </a:p>
        </p:txBody>
      </p:sp>
      <p:pic>
        <p:nvPicPr>
          <p:cNvPr id="253" name="Google Shape;253;p28"/>
          <p:cNvPicPr preferRelativeResize="0"/>
          <p:nvPr/>
        </p:nvPicPr>
        <p:blipFill rotWithShape="1">
          <a:blip r:embed="rId3">
            <a:alphaModFix/>
          </a:blip>
          <a:srcRect b="0" l="0" r="0" t="0"/>
          <a:stretch/>
        </p:blipFill>
        <p:spPr>
          <a:xfrm>
            <a:off x="138936" y="3337063"/>
            <a:ext cx="1719072" cy="1719073"/>
          </a:xfrm>
          <a:prstGeom prst="rect">
            <a:avLst/>
          </a:prstGeom>
          <a:noFill/>
          <a:ln>
            <a:noFill/>
          </a:ln>
        </p:spPr>
      </p:pic>
      <p:pic>
        <p:nvPicPr>
          <p:cNvPr id="254" name="Google Shape;254;p28"/>
          <p:cNvPicPr preferRelativeResize="0"/>
          <p:nvPr/>
        </p:nvPicPr>
        <p:blipFill rotWithShape="1">
          <a:blip r:embed="rId4">
            <a:alphaModFix/>
          </a:blip>
          <a:srcRect b="0" l="0" r="0" t="0"/>
          <a:stretch/>
        </p:blipFill>
        <p:spPr>
          <a:xfrm>
            <a:off x="1858000" y="1660063"/>
            <a:ext cx="1719072" cy="1719072"/>
          </a:xfrm>
          <a:prstGeom prst="rect">
            <a:avLst/>
          </a:prstGeom>
          <a:noFill/>
          <a:ln>
            <a:noFill/>
          </a:ln>
        </p:spPr>
      </p:pic>
      <p:pic>
        <p:nvPicPr>
          <p:cNvPr id="255" name="Google Shape;255;p28"/>
          <p:cNvPicPr preferRelativeResize="0"/>
          <p:nvPr/>
        </p:nvPicPr>
        <p:blipFill rotWithShape="1">
          <a:blip r:embed="rId5">
            <a:alphaModFix/>
          </a:blip>
          <a:srcRect b="0" l="0" r="0" t="0"/>
          <a:stretch/>
        </p:blipFill>
        <p:spPr>
          <a:xfrm>
            <a:off x="3556938" y="3381888"/>
            <a:ext cx="1719072" cy="1719072"/>
          </a:xfrm>
          <a:prstGeom prst="rect">
            <a:avLst/>
          </a:prstGeom>
          <a:noFill/>
          <a:ln>
            <a:noFill/>
          </a:ln>
        </p:spPr>
      </p:pic>
      <p:pic>
        <p:nvPicPr>
          <p:cNvPr id="256" name="Google Shape;256;p28"/>
          <p:cNvPicPr preferRelativeResize="0"/>
          <p:nvPr/>
        </p:nvPicPr>
        <p:blipFill rotWithShape="1">
          <a:blip r:embed="rId6">
            <a:alphaModFix/>
          </a:blip>
          <a:srcRect b="0" l="0" r="0" t="0"/>
          <a:stretch/>
        </p:blipFill>
        <p:spPr>
          <a:xfrm>
            <a:off x="5275988" y="1712213"/>
            <a:ext cx="1719071" cy="1719072"/>
          </a:xfrm>
          <a:prstGeom prst="rect">
            <a:avLst/>
          </a:prstGeom>
          <a:noFill/>
          <a:ln>
            <a:noFill/>
          </a:ln>
        </p:spPr>
      </p:pic>
      <p:pic>
        <p:nvPicPr>
          <p:cNvPr id="257" name="Google Shape;257;p28"/>
          <p:cNvPicPr preferRelativeResize="0"/>
          <p:nvPr/>
        </p:nvPicPr>
        <p:blipFill rotWithShape="1">
          <a:blip r:embed="rId7">
            <a:alphaModFix/>
          </a:blip>
          <a:srcRect b="0" l="0" r="0" t="0"/>
          <a:stretch/>
        </p:blipFill>
        <p:spPr>
          <a:xfrm>
            <a:off x="6995050" y="3381900"/>
            <a:ext cx="1804275" cy="1719049"/>
          </a:xfrm>
          <a:prstGeom prst="rect">
            <a:avLst/>
          </a:prstGeom>
          <a:noFill/>
          <a:ln>
            <a:noFill/>
          </a:ln>
        </p:spPr>
      </p:pic>
      <p:pic>
        <p:nvPicPr>
          <p:cNvPr id="258" name="Google Shape;258;p28"/>
          <p:cNvPicPr preferRelativeResize="0"/>
          <p:nvPr/>
        </p:nvPicPr>
        <p:blipFill rotWithShape="1">
          <a:blip r:embed="rId8">
            <a:alphaModFix/>
          </a:blip>
          <a:srcRect b="0" l="0" r="0" t="0"/>
          <a:stretch/>
        </p:blipFill>
        <p:spPr>
          <a:xfrm>
            <a:off x="212825" y="1810938"/>
            <a:ext cx="1417320" cy="1417320"/>
          </a:xfrm>
          <a:prstGeom prst="rect">
            <a:avLst/>
          </a:prstGeom>
          <a:noFill/>
          <a:ln>
            <a:noFill/>
          </a:ln>
        </p:spPr>
      </p:pic>
      <p:pic>
        <p:nvPicPr>
          <p:cNvPr id="259" name="Google Shape;259;p28"/>
          <p:cNvPicPr preferRelativeResize="0"/>
          <p:nvPr/>
        </p:nvPicPr>
        <p:blipFill rotWithShape="1">
          <a:blip r:embed="rId9">
            <a:alphaModFix/>
          </a:blip>
          <a:srcRect b="0" l="0" r="0" t="0"/>
          <a:stretch/>
        </p:blipFill>
        <p:spPr>
          <a:xfrm>
            <a:off x="7276688" y="1810938"/>
            <a:ext cx="1417319" cy="1417320"/>
          </a:xfrm>
          <a:prstGeom prst="rect">
            <a:avLst/>
          </a:prstGeom>
          <a:noFill/>
          <a:ln>
            <a:noFill/>
          </a:ln>
        </p:spPr>
      </p:pic>
      <p:pic>
        <p:nvPicPr>
          <p:cNvPr id="260" name="Google Shape;260;p28"/>
          <p:cNvPicPr preferRelativeResize="0"/>
          <p:nvPr/>
        </p:nvPicPr>
        <p:blipFill rotWithShape="1">
          <a:blip r:embed="rId10">
            <a:alphaModFix/>
          </a:blip>
          <a:srcRect b="0" l="0" r="0" t="0"/>
          <a:stretch/>
        </p:blipFill>
        <p:spPr>
          <a:xfrm>
            <a:off x="3707813" y="1863088"/>
            <a:ext cx="1417320" cy="1417320"/>
          </a:xfrm>
          <a:prstGeom prst="rect">
            <a:avLst/>
          </a:prstGeom>
          <a:noFill/>
          <a:ln>
            <a:noFill/>
          </a:ln>
        </p:spPr>
      </p:pic>
      <p:pic>
        <p:nvPicPr>
          <p:cNvPr id="261" name="Google Shape;261;p28"/>
          <p:cNvPicPr preferRelativeResize="0"/>
          <p:nvPr/>
        </p:nvPicPr>
        <p:blipFill rotWithShape="1">
          <a:blip r:embed="rId11">
            <a:alphaModFix/>
          </a:blip>
          <a:srcRect b="0" l="0" r="0" t="0"/>
          <a:stretch/>
        </p:blipFill>
        <p:spPr>
          <a:xfrm>
            <a:off x="1998813" y="3487938"/>
            <a:ext cx="1417320" cy="1417320"/>
          </a:xfrm>
          <a:prstGeom prst="rect">
            <a:avLst/>
          </a:prstGeom>
          <a:noFill/>
          <a:ln>
            <a:noFill/>
          </a:ln>
        </p:spPr>
      </p:pic>
      <p:pic>
        <p:nvPicPr>
          <p:cNvPr id="262" name="Google Shape;262;p28"/>
          <p:cNvPicPr preferRelativeResize="0"/>
          <p:nvPr/>
        </p:nvPicPr>
        <p:blipFill rotWithShape="1">
          <a:blip r:embed="rId12">
            <a:alphaModFix/>
          </a:blip>
          <a:srcRect b="0" l="0" r="0" t="0"/>
          <a:stretch/>
        </p:blipFill>
        <p:spPr>
          <a:xfrm>
            <a:off x="5493160" y="3532772"/>
            <a:ext cx="1417320" cy="14173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Esport Games played by Indian Pros</a:t>
            </a:r>
            <a:endParaRPr/>
          </a:p>
        </p:txBody>
      </p:sp>
      <p:pic>
        <p:nvPicPr>
          <p:cNvPr id="268" name="Google Shape;268;p29"/>
          <p:cNvPicPr preferRelativeResize="0"/>
          <p:nvPr/>
        </p:nvPicPr>
        <p:blipFill rotWithShape="1">
          <a:blip r:embed="rId3">
            <a:alphaModFix/>
          </a:blip>
          <a:srcRect b="0" l="0" r="0" t="0"/>
          <a:stretch/>
        </p:blipFill>
        <p:spPr>
          <a:xfrm>
            <a:off x="51600" y="1813075"/>
            <a:ext cx="2103120" cy="1719051"/>
          </a:xfrm>
          <a:prstGeom prst="rect">
            <a:avLst/>
          </a:prstGeom>
          <a:noFill/>
          <a:ln>
            <a:noFill/>
          </a:ln>
        </p:spPr>
      </p:pic>
      <p:pic>
        <p:nvPicPr>
          <p:cNvPr id="269" name="Google Shape;269;p29"/>
          <p:cNvPicPr preferRelativeResize="0"/>
          <p:nvPr/>
        </p:nvPicPr>
        <p:blipFill rotWithShape="1">
          <a:blip r:embed="rId4">
            <a:alphaModFix/>
          </a:blip>
          <a:srcRect b="0" l="0" r="0" t="0"/>
          <a:stretch/>
        </p:blipFill>
        <p:spPr>
          <a:xfrm>
            <a:off x="2326339" y="1813063"/>
            <a:ext cx="2103120" cy="1719072"/>
          </a:xfrm>
          <a:prstGeom prst="rect">
            <a:avLst/>
          </a:prstGeom>
          <a:noFill/>
          <a:ln>
            <a:noFill/>
          </a:ln>
        </p:spPr>
      </p:pic>
      <p:pic>
        <p:nvPicPr>
          <p:cNvPr id="270" name="Google Shape;270;p29"/>
          <p:cNvPicPr preferRelativeResize="0"/>
          <p:nvPr/>
        </p:nvPicPr>
        <p:blipFill rotWithShape="1">
          <a:blip r:embed="rId5">
            <a:alphaModFix/>
          </a:blip>
          <a:srcRect b="0" l="0" r="0" t="0"/>
          <a:stretch/>
        </p:blipFill>
        <p:spPr>
          <a:xfrm>
            <a:off x="4651496" y="1813063"/>
            <a:ext cx="2103119" cy="1719072"/>
          </a:xfrm>
          <a:prstGeom prst="rect">
            <a:avLst/>
          </a:prstGeom>
          <a:noFill/>
          <a:ln>
            <a:noFill/>
          </a:ln>
        </p:spPr>
      </p:pic>
      <p:pic>
        <p:nvPicPr>
          <p:cNvPr id="271" name="Google Shape;271;p29"/>
          <p:cNvPicPr preferRelativeResize="0"/>
          <p:nvPr/>
        </p:nvPicPr>
        <p:blipFill rotWithShape="1">
          <a:blip r:embed="rId6">
            <a:alphaModFix/>
          </a:blip>
          <a:srcRect b="0" l="0" r="0" t="0"/>
          <a:stretch/>
        </p:blipFill>
        <p:spPr>
          <a:xfrm>
            <a:off x="6976675" y="1813063"/>
            <a:ext cx="2103117" cy="1719072"/>
          </a:xfrm>
          <a:prstGeom prst="rect">
            <a:avLst/>
          </a:prstGeom>
          <a:noFill/>
          <a:ln>
            <a:noFill/>
          </a:ln>
        </p:spPr>
      </p:pic>
      <p:pic>
        <p:nvPicPr>
          <p:cNvPr id="272" name="Google Shape;272;p29"/>
          <p:cNvPicPr preferRelativeResize="0"/>
          <p:nvPr/>
        </p:nvPicPr>
        <p:blipFill rotWithShape="1">
          <a:blip r:embed="rId7">
            <a:alphaModFix/>
          </a:blip>
          <a:srcRect b="0" l="0" r="0" t="0"/>
          <a:stretch/>
        </p:blipFill>
        <p:spPr>
          <a:xfrm>
            <a:off x="51600" y="3625325"/>
            <a:ext cx="2103101" cy="1417325"/>
          </a:xfrm>
          <a:prstGeom prst="rect">
            <a:avLst/>
          </a:prstGeom>
          <a:noFill/>
          <a:ln>
            <a:noFill/>
          </a:ln>
        </p:spPr>
      </p:pic>
      <p:pic>
        <p:nvPicPr>
          <p:cNvPr id="273" name="Google Shape;273;p29"/>
          <p:cNvPicPr preferRelativeResize="0"/>
          <p:nvPr/>
        </p:nvPicPr>
        <p:blipFill rotWithShape="1">
          <a:blip r:embed="rId8">
            <a:alphaModFix/>
          </a:blip>
          <a:srcRect b="0" l="0" r="0" t="0"/>
          <a:stretch/>
        </p:blipFill>
        <p:spPr>
          <a:xfrm>
            <a:off x="2326338" y="3625325"/>
            <a:ext cx="2103118" cy="1417319"/>
          </a:xfrm>
          <a:prstGeom prst="rect">
            <a:avLst/>
          </a:prstGeom>
          <a:noFill/>
          <a:ln>
            <a:noFill/>
          </a:ln>
        </p:spPr>
      </p:pic>
      <p:pic>
        <p:nvPicPr>
          <p:cNvPr id="274" name="Google Shape;274;p29"/>
          <p:cNvPicPr preferRelativeResize="0"/>
          <p:nvPr/>
        </p:nvPicPr>
        <p:blipFill rotWithShape="1">
          <a:blip r:embed="rId9">
            <a:alphaModFix/>
          </a:blip>
          <a:srcRect b="0" l="0" r="0" t="0"/>
          <a:stretch/>
        </p:blipFill>
        <p:spPr>
          <a:xfrm>
            <a:off x="4651500" y="3625325"/>
            <a:ext cx="2103120" cy="1417319"/>
          </a:xfrm>
          <a:prstGeom prst="rect">
            <a:avLst/>
          </a:prstGeom>
          <a:noFill/>
          <a:ln>
            <a:noFill/>
          </a:ln>
        </p:spPr>
      </p:pic>
      <p:pic>
        <p:nvPicPr>
          <p:cNvPr id="275" name="Google Shape;275;p29"/>
          <p:cNvPicPr preferRelativeResize="0"/>
          <p:nvPr/>
        </p:nvPicPr>
        <p:blipFill rotWithShape="1">
          <a:blip r:embed="rId10">
            <a:alphaModFix/>
          </a:blip>
          <a:srcRect b="0" l="0" r="0" t="0"/>
          <a:stretch/>
        </p:blipFill>
        <p:spPr>
          <a:xfrm>
            <a:off x="6976675" y="3625325"/>
            <a:ext cx="2103120" cy="14173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ctrTitle"/>
          </p:nvPr>
        </p:nvSpPr>
        <p:spPr>
          <a:xfrm>
            <a:off x="460950" y="138400"/>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What is Esports?</a:t>
            </a:r>
            <a:endParaRPr/>
          </a:p>
        </p:txBody>
      </p:sp>
      <p:sp>
        <p:nvSpPr>
          <p:cNvPr id="82" name="Google Shape;82;p3"/>
          <p:cNvSpPr txBox="1"/>
          <p:nvPr>
            <p:ph idx="1" type="subTitle"/>
          </p:nvPr>
        </p:nvSpPr>
        <p:spPr>
          <a:xfrm>
            <a:off x="460950" y="1181644"/>
            <a:ext cx="8222100" cy="295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Electronic sports. Same as normal sports model except this is over the internet / online</a:t>
            </a:r>
            <a:br>
              <a:rPr lang="en"/>
            </a:br>
            <a:endParaRPr/>
          </a:p>
          <a:p>
            <a:pPr indent="-342900" lvl="0" marL="457200" rtl="0" algn="l">
              <a:lnSpc>
                <a:spcPct val="100000"/>
              </a:lnSpc>
              <a:spcBef>
                <a:spcPts val="0"/>
              </a:spcBef>
              <a:spcAft>
                <a:spcPts val="0"/>
              </a:spcAft>
              <a:buSzPts val="1800"/>
              <a:buChar char="-"/>
            </a:pPr>
            <a:r>
              <a:rPr lang="en"/>
              <a:t>‘ </a:t>
            </a:r>
            <a:r>
              <a:rPr lang="en">
                <a:solidFill>
                  <a:srgbClr val="000000"/>
                </a:solidFill>
              </a:rPr>
              <a:t>Professional gamers (who are best at the game)</a:t>
            </a:r>
            <a:r>
              <a:rPr lang="en"/>
              <a:t> ’ compete either as Single-Player </a:t>
            </a:r>
            <a:r>
              <a:rPr lang="en">
                <a:solidFill>
                  <a:srgbClr val="000000"/>
                </a:solidFill>
              </a:rPr>
              <a:t>[individual] </a:t>
            </a:r>
            <a:r>
              <a:rPr lang="en"/>
              <a:t>or Multiplayer </a:t>
            </a:r>
            <a:r>
              <a:rPr lang="en">
                <a:solidFill>
                  <a:srgbClr val="000000"/>
                </a:solidFill>
              </a:rPr>
              <a:t>[team]</a:t>
            </a:r>
            <a:r>
              <a:rPr lang="en"/>
              <a:t>.</a:t>
            </a:r>
            <a:br>
              <a:rPr lang="en"/>
            </a:br>
            <a:endParaRPr/>
          </a:p>
          <a:p>
            <a:pPr indent="-342900" lvl="0" marL="457200" rtl="0" algn="l">
              <a:lnSpc>
                <a:spcPct val="100000"/>
              </a:lnSpc>
              <a:spcBef>
                <a:spcPts val="0"/>
              </a:spcBef>
              <a:spcAft>
                <a:spcPts val="0"/>
              </a:spcAft>
              <a:buSzPts val="1800"/>
              <a:buChar char="-"/>
            </a:pPr>
            <a:r>
              <a:rPr lang="en"/>
              <a:t>They compete in tournaments &amp; complex games [IQ &gt; 120]</a:t>
            </a:r>
            <a:br>
              <a:rPr lang="en"/>
            </a:br>
            <a:endParaRPr/>
          </a:p>
          <a:p>
            <a:pPr indent="-342900" lvl="0" marL="457200" rtl="0" algn="l">
              <a:lnSpc>
                <a:spcPct val="100000"/>
              </a:lnSpc>
              <a:spcBef>
                <a:spcPts val="0"/>
              </a:spcBef>
              <a:spcAft>
                <a:spcPts val="0"/>
              </a:spcAft>
              <a:buSzPts val="1800"/>
              <a:buChar char="-"/>
            </a:pPr>
            <a:r>
              <a:rPr lang="en"/>
              <a:t>Cash Prize distributed to everyone participating in tournaments </a:t>
            </a:r>
            <a:br>
              <a:rPr lang="en"/>
            </a:br>
            <a:r>
              <a:rPr lang="en"/>
              <a:t>(1st,2nd &amp; 3rd) </a:t>
            </a:r>
            <a:br>
              <a:rPr lang="en"/>
            </a:br>
            <a:endParaRPr/>
          </a:p>
          <a:p>
            <a:pPr indent="-342900" lvl="0" marL="457200" rtl="0" algn="l">
              <a:lnSpc>
                <a:spcPct val="100000"/>
              </a:lnSpc>
              <a:spcBef>
                <a:spcPts val="0"/>
              </a:spcBef>
              <a:spcAft>
                <a:spcPts val="0"/>
              </a:spcAft>
              <a:buSzPts val="1800"/>
              <a:buChar char="-"/>
            </a:pPr>
            <a:r>
              <a:rPr lang="en"/>
              <a:t>Spectator Sport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Top Indian Esport Players</a:t>
            </a:r>
            <a:endParaRPr/>
          </a:p>
        </p:txBody>
      </p:sp>
      <p:pic>
        <p:nvPicPr>
          <p:cNvPr id="281" name="Google Shape;281;p30"/>
          <p:cNvPicPr preferRelativeResize="0"/>
          <p:nvPr/>
        </p:nvPicPr>
        <p:blipFill rotWithShape="1">
          <a:blip r:embed="rId3">
            <a:alphaModFix/>
          </a:blip>
          <a:srcRect b="0" l="0" r="0" t="0"/>
          <a:stretch/>
        </p:blipFill>
        <p:spPr>
          <a:xfrm>
            <a:off x="118775" y="1849325"/>
            <a:ext cx="2103120" cy="1719072"/>
          </a:xfrm>
          <a:prstGeom prst="rect">
            <a:avLst/>
          </a:prstGeom>
          <a:noFill/>
          <a:ln>
            <a:noFill/>
          </a:ln>
        </p:spPr>
      </p:pic>
      <p:pic>
        <p:nvPicPr>
          <p:cNvPr id="282" name="Google Shape;282;p30"/>
          <p:cNvPicPr preferRelativeResize="0"/>
          <p:nvPr/>
        </p:nvPicPr>
        <p:blipFill rotWithShape="1">
          <a:blip r:embed="rId4">
            <a:alphaModFix/>
          </a:blip>
          <a:srcRect b="0" l="0" r="0" t="0"/>
          <a:stretch/>
        </p:blipFill>
        <p:spPr>
          <a:xfrm>
            <a:off x="2374295" y="1849325"/>
            <a:ext cx="2103120" cy="1719073"/>
          </a:xfrm>
          <a:prstGeom prst="rect">
            <a:avLst/>
          </a:prstGeom>
          <a:noFill/>
          <a:ln>
            <a:noFill/>
          </a:ln>
        </p:spPr>
      </p:pic>
      <p:pic>
        <p:nvPicPr>
          <p:cNvPr id="283" name="Google Shape;283;p30"/>
          <p:cNvPicPr preferRelativeResize="0"/>
          <p:nvPr/>
        </p:nvPicPr>
        <p:blipFill rotWithShape="1">
          <a:blip r:embed="rId5">
            <a:alphaModFix/>
          </a:blip>
          <a:srcRect b="0" l="0" r="0" t="0"/>
          <a:stretch/>
        </p:blipFill>
        <p:spPr>
          <a:xfrm>
            <a:off x="4629815" y="1849325"/>
            <a:ext cx="2103120" cy="1719072"/>
          </a:xfrm>
          <a:prstGeom prst="rect">
            <a:avLst/>
          </a:prstGeom>
          <a:noFill/>
          <a:ln>
            <a:noFill/>
          </a:ln>
        </p:spPr>
      </p:pic>
      <p:pic>
        <p:nvPicPr>
          <p:cNvPr id="284" name="Google Shape;284;p30"/>
          <p:cNvPicPr preferRelativeResize="0"/>
          <p:nvPr/>
        </p:nvPicPr>
        <p:blipFill rotWithShape="1">
          <a:blip r:embed="rId6">
            <a:alphaModFix/>
          </a:blip>
          <a:srcRect b="0" l="0" r="0" t="0"/>
          <a:stretch/>
        </p:blipFill>
        <p:spPr>
          <a:xfrm>
            <a:off x="6885325" y="1849325"/>
            <a:ext cx="2103119" cy="1719072"/>
          </a:xfrm>
          <a:prstGeom prst="rect">
            <a:avLst/>
          </a:prstGeom>
          <a:noFill/>
          <a:ln>
            <a:noFill/>
          </a:ln>
        </p:spPr>
      </p:pic>
      <p:pic>
        <p:nvPicPr>
          <p:cNvPr id="285" name="Google Shape;285;p30"/>
          <p:cNvPicPr preferRelativeResize="0"/>
          <p:nvPr/>
        </p:nvPicPr>
        <p:blipFill rotWithShape="1">
          <a:blip r:embed="rId7">
            <a:alphaModFix/>
          </a:blip>
          <a:srcRect b="0" l="0" r="0" t="0"/>
          <a:stretch/>
        </p:blipFill>
        <p:spPr>
          <a:xfrm>
            <a:off x="2374300" y="3625125"/>
            <a:ext cx="2103118" cy="1417320"/>
          </a:xfrm>
          <a:prstGeom prst="rect">
            <a:avLst/>
          </a:prstGeom>
          <a:noFill/>
          <a:ln>
            <a:noFill/>
          </a:ln>
        </p:spPr>
      </p:pic>
      <p:pic>
        <p:nvPicPr>
          <p:cNvPr id="286" name="Google Shape;286;p30"/>
          <p:cNvPicPr preferRelativeResize="0"/>
          <p:nvPr/>
        </p:nvPicPr>
        <p:blipFill rotWithShape="1">
          <a:blip r:embed="rId8">
            <a:alphaModFix/>
          </a:blip>
          <a:srcRect b="0" l="0" r="0" t="0"/>
          <a:stretch/>
        </p:blipFill>
        <p:spPr>
          <a:xfrm>
            <a:off x="118775" y="3625125"/>
            <a:ext cx="2103121" cy="1417320"/>
          </a:xfrm>
          <a:prstGeom prst="rect">
            <a:avLst/>
          </a:prstGeom>
          <a:noFill/>
          <a:ln>
            <a:noFill/>
          </a:ln>
        </p:spPr>
      </p:pic>
      <p:pic>
        <p:nvPicPr>
          <p:cNvPr id="287" name="Google Shape;287;p30"/>
          <p:cNvPicPr preferRelativeResize="0"/>
          <p:nvPr/>
        </p:nvPicPr>
        <p:blipFill rotWithShape="1">
          <a:blip r:embed="rId9">
            <a:alphaModFix/>
          </a:blip>
          <a:srcRect b="0" l="0" r="0" t="0"/>
          <a:stretch/>
        </p:blipFill>
        <p:spPr>
          <a:xfrm>
            <a:off x="4629831" y="3625125"/>
            <a:ext cx="1920239" cy="1417321"/>
          </a:xfrm>
          <a:prstGeom prst="rect">
            <a:avLst/>
          </a:prstGeom>
          <a:noFill/>
          <a:ln>
            <a:noFill/>
          </a:ln>
        </p:spPr>
      </p:pic>
      <p:pic>
        <p:nvPicPr>
          <p:cNvPr id="288" name="Google Shape;288;p30"/>
          <p:cNvPicPr preferRelativeResize="0"/>
          <p:nvPr/>
        </p:nvPicPr>
        <p:blipFill/>
        <p:spPr>
          <a:xfrm>
            <a:off x="6885350" y="3625125"/>
            <a:ext cx="2103121" cy="1417319"/>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94" name="Google Shape;294;p31"/>
          <p:cNvSpPr txBox="1"/>
          <p:nvPr>
            <p:ph type="title"/>
          </p:nvPr>
        </p:nvSpPr>
        <p:spPr>
          <a:xfrm>
            <a:off x="490250" y="488250"/>
            <a:ext cx="8396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lang="en" sz="4000"/>
              <a:t>Problem Statement</a:t>
            </a:r>
            <a:r>
              <a:rPr lang="en" sz="4300"/>
              <a:t>: </a:t>
            </a:r>
            <a:endParaRPr sz="4300"/>
          </a:p>
          <a:p>
            <a:pPr indent="-438150" lvl="0" marL="457200" rtl="0" algn="l">
              <a:lnSpc>
                <a:spcPct val="100000"/>
              </a:lnSpc>
              <a:spcBef>
                <a:spcPts val="0"/>
              </a:spcBef>
              <a:spcAft>
                <a:spcPts val="0"/>
              </a:spcAft>
              <a:buSzPts val="3300"/>
              <a:buAutoNum type="arabicPeriod"/>
            </a:pPr>
            <a:r>
              <a:rPr lang="en" sz="3300"/>
              <a:t>Where &amp; how did I find this info?</a:t>
            </a:r>
            <a:endParaRPr sz="3300"/>
          </a:p>
          <a:p>
            <a:pPr indent="-438150" lvl="0" marL="457200" rtl="0" algn="l">
              <a:lnSpc>
                <a:spcPct val="100000"/>
              </a:lnSpc>
              <a:spcBef>
                <a:spcPts val="0"/>
              </a:spcBef>
              <a:spcAft>
                <a:spcPts val="0"/>
              </a:spcAft>
              <a:buSzPts val="3300"/>
              <a:buAutoNum type="arabicPeriod"/>
            </a:pPr>
            <a:r>
              <a:rPr lang="en" sz="3300"/>
              <a:t>Where can I find ESL Tournaments?</a:t>
            </a:r>
            <a:endParaRPr sz="3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00" name="Google Shape;300;p32"/>
          <p:cNvSpPr txBox="1"/>
          <p:nvPr>
            <p:ph type="title"/>
          </p:nvPr>
        </p:nvSpPr>
        <p:spPr>
          <a:xfrm>
            <a:off x="374100" y="526350"/>
            <a:ext cx="8396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sz="2000"/>
              <a:t>How is it being done today?</a:t>
            </a:r>
            <a:endParaRPr sz="2000"/>
          </a:p>
          <a:p>
            <a:pPr indent="0" lvl="0" marL="0" rtl="0" algn="l">
              <a:lnSpc>
                <a:spcPct val="100000"/>
              </a:lnSpc>
              <a:spcBef>
                <a:spcPts val="0"/>
              </a:spcBef>
              <a:spcAft>
                <a:spcPts val="0"/>
              </a:spcAft>
              <a:buSzPts val="6000"/>
              <a:buNone/>
            </a:pPr>
            <a:r>
              <a:t/>
            </a:r>
            <a:endParaRPr sz="2000"/>
          </a:p>
          <a:p>
            <a:pPr indent="-355600" lvl="0" marL="457200" rtl="0" algn="l">
              <a:lnSpc>
                <a:spcPct val="100000"/>
              </a:lnSpc>
              <a:spcBef>
                <a:spcPts val="0"/>
              </a:spcBef>
              <a:spcAft>
                <a:spcPts val="0"/>
              </a:spcAft>
              <a:buSzPts val="2000"/>
              <a:buChar char="-"/>
            </a:pPr>
            <a:r>
              <a:rPr lang="en" sz="2000"/>
              <a:t>Tournaments are being advertised through </a:t>
            </a:r>
            <a:r>
              <a:rPr lang="en" sz="2000">
                <a:solidFill>
                  <a:schemeClr val="accent6"/>
                </a:solidFill>
              </a:rPr>
              <a:t>Content Creation</a:t>
            </a:r>
            <a:r>
              <a:rPr lang="en" sz="2000"/>
              <a:t> [fb,Ig,LIn,Discord,YT.. Etc], Second problem with companies is that they’re </a:t>
            </a:r>
            <a:r>
              <a:rPr lang="en" sz="2000">
                <a:solidFill>
                  <a:schemeClr val="accent6"/>
                </a:solidFill>
              </a:rPr>
              <a:t>advertising all kinds of things</a:t>
            </a:r>
            <a:r>
              <a:rPr lang="en" sz="2000"/>
              <a:t> like new player entry, gaming products, scores..etc</a:t>
            </a:r>
            <a:endParaRPr sz="2000"/>
          </a:p>
          <a:p>
            <a:pPr indent="-355600" lvl="0" marL="457200" rtl="0" algn="l">
              <a:lnSpc>
                <a:spcPct val="100000"/>
              </a:lnSpc>
              <a:spcBef>
                <a:spcPts val="0"/>
              </a:spcBef>
              <a:spcAft>
                <a:spcPts val="0"/>
              </a:spcAft>
              <a:buSzPts val="2000"/>
              <a:buChar char="-"/>
            </a:pPr>
            <a:r>
              <a:rPr lang="en" sz="2000">
                <a:solidFill>
                  <a:schemeClr val="accent6"/>
                </a:solidFill>
              </a:rPr>
              <a:t>Some Gamers</a:t>
            </a:r>
            <a:r>
              <a:rPr lang="en" sz="2000"/>
              <a:t> discover tournaments when they’re </a:t>
            </a:r>
            <a:r>
              <a:rPr lang="en" sz="2000">
                <a:solidFill>
                  <a:schemeClr val="accent6"/>
                </a:solidFill>
              </a:rPr>
              <a:t>in-game</a:t>
            </a:r>
            <a:r>
              <a:rPr lang="en" sz="2000"/>
              <a:t>, i.e. Game dashboard</a:t>
            </a:r>
            <a:endParaRPr sz="2000"/>
          </a:p>
          <a:p>
            <a:pPr indent="-355600" lvl="0" marL="457200" rtl="0" algn="l">
              <a:lnSpc>
                <a:spcPct val="100000"/>
              </a:lnSpc>
              <a:spcBef>
                <a:spcPts val="0"/>
              </a:spcBef>
              <a:spcAft>
                <a:spcPts val="0"/>
              </a:spcAft>
              <a:buSzPts val="2000"/>
              <a:buChar char="-"/>
            </a:pPr>
            <a:r>
              <a:rPr lang="en" sz="2000"/>
              <a:t>Newsletters / Email promotions</a:t>
            </a:r>
            <a:endParaRPr sz="2000"/>
          </a:p>
          <a:p>
            <a:pPr indent="-355600" lvl="0" marL="457200" rtl="0" algn="l">
              <a:lnSpc>
                <a:spcPct val="100000"/>
              </a:lnSpc>
              <a:spcBef>
                <a:spcPts val="0"/>
              </a:spcBef>
              <a:spcAft>
                <a:spcPts val="0"/>
              </a:spcAft>
              <a:buSzPts val="2000"/>
              <a:buChar char="-"/>
            </a:pPr>
            <a:r>
              <a:rPr lang="en" sz="2000"/>
              <a:t>Word of Mouth</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4" name="Shape 304"/>
        <p:cNvGrpSpPr/>
        <p:nvPr/>
      </p:nvGrpSpPr>
      <p:grpSpPr>
        <a:xfrm>
          <a:off x="0" y="0"/>
          <a:ext cx="0" cy="0"/>
          <a:chOff x="0" y="0"/>
          <a:chExt cx="0" cy="0"/>
        </a:xfrm>
      </p:grpSpPr>
      <p:pic>
        <p:nvPicPr>
          <p:cNvPr id="305" name="Google Shape;305;p33"/>
          <p:cNvPicPr preferRelativeResize="0"/>
          <p:nvPr/>
        </p:nvPicPr>
        <p:blipFill rotWithShape="1">
          <a:blip r:embed="rId3">
            <a:alphaModFix/>
          </a:blip>
          <a:srcRect b="0" l="0" r="0" t="0"/>
          <a:stretch/>
        </p:blipFill>
        <p:spPr>
          <a:xfrm>
            <a:off x="0" y="0"/>
            <a:ext cx="9144000" cy="5210174"/>
          </a:xfrm>
          <a:prstGeom prst="rect">
            <a:avLst/>
          </a:prstGeom>
          <a:noFill/>
          <a:ln>
            <a:noFill/>
          </a:ln>
        </p:spPr>
      </p:pic>
      <p:sp>
        <p:nvSpPr>
          <p:cNvPr id="306" name="Google Shape;306;p33"/>
          <p:cNvSpPr/>
          <p:nvPr/>
        </p:nvSpPr>
        <p:spPr>
          <a:xfrm>
            <a:off x="197400" y="4603625"/>
            <a:ext cx="8820281" cy="385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FF00"/>
                </a:solidFill>
                <a:latin typeface="Arial"/>
              </a:rPr>
              <a:t>V1 - One website for all E-sport Tournaments Info</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Closeup from the side of a hand pushing a knob on an audio mixer" id="311" name="Google Shape;311;p34"/>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312" name="Google Shape;312;p34"/>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rPr>
              <a:t>The solution</a:t>
            </a:r>
            <a:endParaRPr>
              <a:solidFill>
                <a:schemeClr val="lt1"/>
              </a:solidFill>
            </a:endParaRPr>
          </a:p>
          <a:p>
            <a:pPr indent="0" lvl="0" marL="0" rtl="0" algn="ctr">
              <a:lnSpc>
                <a:spcPct val="100000"/>
              </a:lnSpc>
              <a:spcBef>
                <a:spcPts val="0"/>
              </a:spcBef>
              <a:spcAft>
                <a:spcPts val="0"/>
              </a:spcAft>
              <a:buSzPts val="4200"/>
              <a:buNone/>
            </a:pPr>
            <a:r>
              <a:rPr lang="en">
                <a:solidFill>
                  <a:schemeClr val="lt1"/>
                </a:solidFill>
              </a:rPr>
              <a:t>|</a:t>
            </a:r>
            <a:endParaRPr>
              <a:solidFill>
                <a:schemeClr val="lt1"/>
              </a:solidFill>
            </a:endParaRPr>
          </a:p>
          <a:p>
            <a:pPr indent="0" lvl="0" marL="0" rtl="0" algn="ctr">
              <a:lnSpc>
                <a:spcPct val="100000"/>
              </a:lnSpc>
              <a:spcBef>
                <a:spcPts val="0"/>
              </a:spcBef>
              <a:spcAft>
                <a:spcPts val="0"/>
              </a:spcAft>
              <a:buSzPts val="4200"/>
              <a:buNone/>
            </a:pPr>
            <a:r>
              <a:rPr lang="en">
                <a:solidFill>
                  <a:schemeClr val="lt1"/>
                </a:solidFill>
              </a:rPr>
              <a:t>V</a:t>
            </a:r>
            <a:endParaRPr>
              <a:solidFill>
                <a:schemeClr val="lt1"/>
              </a:solidFill>
            </a:endParaRPr>
          </a:p>
          <a:p>
            <a:pPr indent="0" lvl="0" marL="0" rtl="0" algn="ctr">
              <a:lnSpc>
                <a:spcPct val="100000"/>
              </a:lnSpc>
              <a:spcBef>
                <a:spcPts val="0"/>
              </a:spcBef>
              <a:spcAft>
                <a:spcPts val="0"/>
              </a:spcAft>
              <a:buSzPts val="4200"/>
              <a:buNone/>
            </a:pPr>
            <a:r>
              <a:rPr lang="en" sz="3300">
                <a:solidFill>
                  <a:schemeClr val="lt1"/>
                </a:solidFill>
              </a:rPr>
              <a:t>Website (No-App) [Mobile Responsive]</a:t>
            </a:r>
            <a:endParaRPr sz="3300">
              <a:solidFill>
                <a:schemeClr val="lt1"/>
              </a:solidFill>
            </a:endParaRPr>
          </a:p>
        </p:txBody>
      </p:sp>
      <p:sp>
        <p:nvSpPr>
          <p:cNvPr id="313" name="Google Shape;313;p3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 sz="2500"/>
              <a:t>Create a centralized place for all info related to tournaments, leagues, teams and players.</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226078" y="-112850"/>
            <a:ext cx="2808000" cy="95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2800"/>
              <a:t>Revenue model</a:t>
            </a:r>
            <a:endParaRPr sz="2800"/>
          </a:p>
        </p:txBody>
      </p:sp>
      <p:sp>
        <p:nvSpPr>
          <p:cNvPr id="319" name="Google Shape;319;p35"/>
          <p:cNvSpPr txBox="1"/>
          <p:nvPr>
            <p:ph idx="1" type="body"/>
          </p:nvPr>
        </p:nvSpPr>
        <p:spPr>
          <a:xfrm>
            <a:off x="226075" y="1118425"/>
            <a:ext cx="2808000" cy="31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sz="1600"/>
              <a:t>B2B2C</a:t>
            </a:r>
            <a:endParaRPr sz="1600"/>
          </a:p>
          <a:p>
            <a:pPr indent="0" lvl="0" marL="0" rtl="0" algn="l">
              <a:lnSpc>
                <a:spcPct val="115000"/>
              </a:lnSpc>
              <a:spcBef>
                <a:spcPts val="1600"/>
              </a:spcBef>
              <a:spcAft>
                <a:spcPts val="0"/>
              </a:spcAft>
              <a:buSzPts val="1200"/>
              <a:buNone/>
            </a:pPr>
            <a:r>
              <a:rPr lang="en" sz="1600"/>
              <a:t>B2C : Monetise the website with targeted ads from gaming companies or products from that space.</a:t>
            </a:r>
            <a:endParaRPr sz="1600"/>
          </a:p>
          <a:p>
            <a:pPr indent="0" lvl="0" marL="0" rtl="0" algn="l">
              <a:lnSpc>
                <a:spcPct val="115000"/>
              </a:lnSpc>
              <a:spcBef>
                <a:spcPts val="1600"/>
              </a:spcBef>
              <a:spcAft>
                <a:spcPts val="1600"/>
              </a:spcAft>
              <a:buSzPts val="1200"/>
              <a:buNone/>
            </a:pPr>
            <a:r>
              <a:rPr lang="en" sz="1600"/>
              <a:t>B2B : Subscription Plans or Pay Rs for creation of event / tournament</a:t>
            </a:r>
            <a:endParaRPr sz="1600"/>
          </a:p>
        </p:txBody>
      </p:sp>
      <p:sp>
        <p:nvSpPr>
          <p:cNvPr id="320" name="Google Shape;320;p35"/>
          <p:cNvSpPr txBox="1"/>
          <p:nvPr>
            <p:ph type="title"/>
          </p:nvPr>
        </p:nvSpPr>
        <p:spPr>
          <a:xfrm>
            <a:off x="4337500" y="514150"/>
            <a:ext cx="3753900" cy="962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t>Event / Tournament Organisers </a:t>
            </a:r>
            <a:endParaRPr sz="1800"/>
          </a:p>
        </p:txBody>
      </p:sp>
      <p:cxnSp>
        <p:nvCxnSpPr>
          <p:cNvPr id="321" name="Google Shape;321;p35"/>
          <p:cNvCxnSpPr>
            <a:stCxn id="320" idx="2"/>
            <a:endCxn id="322" idx="0"/>
          </p:cNvCxnSpPr>
          <p:nvPr/>
        </p:nvCxnSpPr>
        <p:spPr>
          <a:xfrm>
            <a:off x="6214450" y="1476250"/>
            <a:ext cx="0" cy="614400"/>
          </a:xfrm>
          <a:prstGeom prst="straightConnector1">
            <a:avLst/>
          </a:prstGeom>
          <a:noFill/>
          <a:ln cap="flat" cmpd="sng" w="9525">
            <a:solidFill>
              <a:schemeClr val="dk2"/>
            </a:solidFill>
            <a:prstDash val="solid"/>
            <a:round/>
            <a:headEnd len="sm" w="sm" type="none"/>
            <a:tailEnd len="sm" w="sm" type="none"/>
          </a:ln>
        </p:spPr>
      </p:cxnSp>
      <p:sp>
        <p:nvSpPr>
          <p:cNvPr id="322" name="Google Shape;322;p35"/>
          <p:cNvSpPr txBox="1"/>
          <p:nvPr>
            <p:ph type="title"/>
          </p:nvPr>
        </p:nvSpPr>
        <p:spPr>
          <a:xfrm>
            <a:off x="4337500" y="2090676"/>
            <a:ext cx="3753900" cy="96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Our Product</a:t>
            </a:r>
            <a:endParaRPr/>
          </a:p>
        </p:txBody>
      </p:sp>
      <p:cxnSp>
        <p:nvCxnSpPr>
          <p:cNvPr id="323" name="Google Shape;323;p35"/>
          <p:cNvCxnSpPr>
            <a:stCxn id="322" idx="2"/>
            <a:endCxn id="324" idx="0"/>
          </p:cNvCxnSpPr>
          <p:nvPr/>
        </p:nvCxnSpPr>
        <p:spPr>
          <a:xfrm>
            <a:off x="6214450" y="3052776"/>
            <a:ext cx="0" cy="614400"/>
          </a:xfrm>
          <a:prstGeom prst="straightConnector1">
            <a:avLst/>
          </a:prstGeom>
          <a:noFill/>
          <a:ln cap="flat" cmpd="sng" w="9525">
            <a:solidFill>
              <a:schemeClr val="dk2"/>
            </a:solidFill>
            <a:prstDash val="solid"/>
            <a:round/>
            <a:headEnd len="sm" w="sm" type="none"/>
            <a:tailEnd len="sm" w="sm" type="none"/>
          </a:ln>
        </p:spPr>
      </p:cxnSp>
      <p:sp>
        <p:nvSpPr>
          <p:cNvPr id="324" name="Google Shape;324;p35"/>
          <p:cNvSpPr txBox="1"/>
          <p:nvPr>
            <p:ph type="title"/>
          </p:nvPr>
        </p:nvSpPr>
        <p:spPr>
          <a:xfrm>
            <a:off x="4337501" y="3667157"/>
            <a:ext cx="3753900" cy="9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Customers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Closeup from the side of a hand pushing a knob on an audio mixer" id="329" name="Google Shape;329;p3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30" name="Google Shape;330;p36"/>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rPr>
              <a:t>Audience</a:t>
            </a:r>
            <a:endParaRPr sz="3300">
              <a:solidFill>
                <a:schemeClr val="lt1"/>
              </a:solidFill>
            </a:endParaRPr>
          </a:p>
        </p:txBody>
      </p:sp>
      <p:sp>
        <p:nvSpPr>
          <p:cNvPr id="331" name="Google Shape;331;p36"/>
          <p:cNvSpPr txBox="1"/>
          <p:nvPr>
            <p:ph idx="2" type="body"/>
          </p:nvPr>
        </p:nvSpPr>
        <p:spPr>
          <a:xfrm>
            <a:off x="4939500" y="830800"/>
            <a:ext cx="3837000" cy="36951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Esport Organisations</a:t>
            </a:r>
            <a:endParaRPr sz="1500"/>
          </a:p>
          <a:p>
            <a:pPr indent="-323850" lvl="0" marL="457200" rtl="0" algn="l">
              <a:lnSpc>
                <a:spcPct val="115000"/>
              </a:lnSpc>
              <a:spcBef>
                <a:spcPts val="0"/>
              </a:spcBef>
              <a:spcAft>
                <a:spcPts val="0"/>
              </a:spcAft>
              <a:buSzPts val="1500"/>
              <a:buAutoNum type="arabicPeriod"/>
            </a:pPr>
            <a:r>
              <a:rPr lang="en" sz="1500"/>
              <a:t>Esport Enthusiasts</a:t>
            </a:r>
            <a:endParaRPr sz="1500"/>
          </a:p>
          <a:p>
            <a:pPr indent="-323850" lvl="0" marL="457200" rtl="0" algn="l">
              <a:lnSpc>
                <a:spcPct val="115000"/>
              </a:lnSpc>
              <a:spcBef>
                <a:spcPts val="0"/>
              </a:spcBef>
              <a:spcAft>
                <a:spcPts val="0"/>
              </a:spcAft>
              <a:buSzPts val="1500"/>
              <a:buAutoNum type="arabicPeriod"/>
            </a:pPr>
            <a:r>
              <a:rPr lang="en" sz="1500"/>
              <a:t>Professional Gamers</a:t>
            </a:r>
            <a:endParaRPr sz="1500"/>
          </a:p>
          <a:p>
            <a:pPr indent="-323850" lvl="0" marL="457200" rtl="0" algn="l">
              <a:lnSpc>
                <a:spcPct val="115000"/>
              </a:lnSpc>
              <a:spcBef>
                <a:spcPts val="0"/>
              </a:spcBef>
              <a:spcAft>
                <a:spcPts val="0"/>
              </a:spcAft>
              <a:buSzPts val="1500"/>
              <a:buAutoNum type="arabicPeriod"/>
            </a:pPr>
            <a:r>
              <a:rPr lang="en" sz="1500"/>
              <a:t>Casual Gamers</a:t>
            </a:r>
            <a:endParaRPr sz="1500"/>
          </a:p>
          <a:p>
            <a:pPr indent="-323850" lvl="0" marL="457200" rtl="0" algn="l">
              <a:lnSpc>
                <a:spcPct val="115000"/>
              </a:lnSpc>
              <a:spcBef>
                <a:spcPts val="0"/>
              </a:spcBef>
              <a:spcAft>
                <a:spcPts val="0"/>
              </a:spcAft>
              <a:buSzPts val="1500"/>
              <a:buAutoNum type="arabicPeriod"/>
            </a:pPr>
            <a:r>
              <a:rPr lang="en" sz="1500"/>
              <a:t>Talent Management Companies</a:t>
            </a:r>
            <a:endParaRPr sz="1500"/>
          </a:p>
          <a:p>
            <a:pPr indent="-323850" lvl="0" marL="457200" rtl="0" algn="l">
              <a:lnSpc>
                <a:spcPct val="115000"/>
              </a:lnSpc>
              <a:spcBef>
                <a:spcPts val="0"/>
              </a:spcBef>
              <a:spcAft>
                <a:spcPts val="0"/>
              </a:spcAft>
              <a:buSzPts val="1500"/>
              <a:buAutoNum type="arabicPeriod"/>
            </a:pPr>
            <a:r>
              <a:rPr lang="en" sz="1500"/>
              <a:t>Brands, Advertisers, Sponsors of Gaming Industry</a:t>
            </a:r>
            <a:endParaRPr sz="1500"/>
          </a:p>
          <a:p>
            <a:pPr indent="-323850" lvl="0" marL="457200" rtl="0" algn="l">
              <a:lnSpc>
                <a:spcPct val="115000"/>
              </a:lnSpc>
              <a:spcBef>
                <a:spcPts val="0"/>
              </a:spcBef>
              <a:spcAft>
                <a:spcPts val="0"/>
              </a:spcAft>
              <a:buSzPts val="1500"/>
              <a:buAutoNum type="arabicPeriod"/>
            </a:pPr>
            <a:r>
              <a:rPr lang="en" sz="1500"/>
              <a:t>Normal Citizens</a:t>
            </a:r>
            <a:endParaRPr sz="15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Closeup from the side of a hand pushing a knob on an audio mixer" id="336" name="Google Shape;336;p3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37" name="Google Shape;337;p37"/>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rPr>
              <a:t>Where are the places we can go?</a:t>
            </a:r>
            <a:endParaRPr sz="3300">
              <a:solidFill>
                <a:schemeClr val="lt1"/>
              </a:solidFill>
            </a:endParaRPr>
          </a:p>
        </p:txBody>
      </p:sp>
      <p:sp>
        <p:nvSpPr>
          <p:cNvPr id="338" name="Google Shape;338;p37"/>
          <p:cNvSpPr txBox="1"/>
          <p:nvPr>
            <p:ph idx="2" type="body"/>
          </p:nvPr>
        </p:nvSpPr>
        <p:spPr>
          <a:xfrm>
            <a:off x="4939500" y="830800"/>
            <a:ext cx="3837000" cy="36951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Presenting Live score of tournaments [v1.2]</a:t>
            </a:r>
            <a:endParaRPr sz="1500"/>
          </a:p>
          <a:p>
            <a:pPr indent="-323850" lvl="0" marL="457200" rtl="0" algn="l">
              <a:lnSpc>
                <a:spcPct val="115000"/>
              </a:lnSpc>
              <a:spcBef>
                <a:spcPts val="0"/>
              </a:spcBef>
              <a:spcAft>
                <a:spcPts val="0"/>
              </a:spcAft>
              <a:buSzPts val="1500"/>
              <a:buAutoNum type="arabicPeriod"/>
            </a:pPr>
            <a:r>
              <a:rPr lang="en" sz="1500"/>
              <a:t>Can handle payment for customers wanting to go for an event [v1.5]</a:t>
            </a:r>
            <a:endParaRPr sz="1500"/>
          </a:p>
          <a:p>
            <a:pPr indent="-323850" lvl="0" marL="457200" rtl="0" algn="l">
              <a:lnSpc>
                <a:spcPct val="115000"/>
              </a:lnSpc>
              <a:spcBef>
                <a:spcPts val="0"/>
              </a:spcBef>
              <a:spcAft>
                <a:spcPts val="0"/>
              </a:spcAft>
              <a:buSzPts val="1500"/>
              <a:buAutoNum type="arabicPeriod"/>
            </a:pPr>
            <a:r>
              <a:rPr lang="en" sz="1500"/>
              <a:t>Data hub of INDIAN teams, players [v2] and tournaments</a:t>
            </a:r>
            <a:endParaRPr sz="1500"/>
          </a:p>
          <a:p>
            <a:pPr indent="-323850" lvl="0" marL="457200" rtl="0" algn="l">
              <a:lnSpc>
                <a:spcPct val="115000"/>
              </a:lnSpc>
              <a:spcBef>
                <a:spcPts val="0"/>
              </a:spcBef>
              <a:spcAft>
                <a:spcPts val="0"/>
              </a:spcAft>
              <a:buSzPts val="1500"/>
              <a:buAutoNum type="arabicPeriod"/>
            </a:pPr>
            <a:r>
              <a:rPr lang="en" sz="1500"/>
              <a:t>Publishing of Industry Reports (Yearly / Half-yearly)</a:t>
            </a:r>
            <a:endParaRPr sz="1500"/>
          </a:p>
          <a:p>
            <a:pPr indent="-323850" lvl="0" marL="457200" rtl="0" algn="l">
              <a:lnSpc>
                <a:spcPct val="115000"/>
              </a:lnSpc>
              <a:spcBef>
                <a:spcPts val="0"/>
              </a:spcBef>
              <a:spcAft>
                <a:spcPts val="0"/>
              </a:spcAft>
              <a:buSzPts val="1500"/>
              <a:buAutoNum type="arabicPeriod"/>
            </a:pPr>
            <a:r>
              <a:rPr lang="en" sz="1500"/>
              <a:t>Can be a job portal or communication platform between players and teams [Aspiring &amp; Professionals]</a:t>
            </a:r>
            <a:endParaRPr sz="1500"/>
          </a:p>
          <a:p>
            <a:pPr indent="-323850" lvl="0" marL="457200" rtl="0" algn="l">
              <a:lnSpc>
                <a:spcPct val="115000"/>
              </a:lnSpc>
              <a:spcBef>
                <a:spcPts val="0"/>
              </a:spcBef>
              <a:spcAft>
                <a:spcPts val="0"/>
              </a:spcAft>
              <a:buSzPts val="1500"/>
              <a:buAutoNum type="arabicPeriod"/>
            </a:pPr>
            <a:r>
              <a:rPr lang="en" sz="1500"/>
              <a:t>With the data collected can pivot to sports talent agency</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8"/>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344" name="Google Shape;344;p38"/>
          <p:cNvSpPr txBox="1"/>
          <p:nvPr>
            <p:ph type="title"/>
          </p:nvPr>
        </p:nvSpPr>
        <p:spPr>
          <a:xfrm>
            <a:off x="490250" y="488250"/>
            <a:ext cx="81495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i="1" lang="en" sz="3600"/>
              <a:t>Competitors:</a:t>
            </a:r>
            <a:endParaRPr b="1" i="1" sz="3600"/>
          </a:p>
          <a:p>
            <a:pPr indent="0" lvl="0" marL="0" rtl="0" algn="l">
              <a:lnSpc>
                <a:spcPct val="100000"/>
              </a:lnSpc>
              <a:spcBef>
                <a:spcPts val="0"/>
              </a:spcBef>
              <a:spcAft>
                <a:spcPts val="0"/>
              </a:spcAft>
              <a:buSzPts val="6000"/>
              <a:buNone/>
            </a:pPr>
            <a:r>
              <a:rPr lang="en" sz="3000" u="sng">
                <a:solidFill>
                  <a:schemeClr val="accent5"/>
                </a:solidFill>
                <a:hlinkClick r:id="rId4">
                  <a:extLst>
                    <a:ext uri="{A12FA001-AC4F-418D-AE19-62706E023703}">
                      <ahyp:hlinkClr val="tx"/>
                    </a:ext>
                  </a:extLst>
                </a:hlinkClick>
              </a:rPr>
              <a:t>https://esportsflag.com</a:t>
            </a:r>
            <a:endParaRPr sz="3000"/>
          </a:p>
          <a:p>
            <a:pPr indent="0" lvl="0" marL="0" rtl="0" algn="l">
              <a:lnSpc>
                <a:spcPct val="100000"/>
              </a:lnSpc>
              <a:spcBef>
                <a:spcPts val="0"/>
              </a:spcBef>
              <a:spcAft>
                <a:spcPts val="0"/>
              </a:spcAft>
              <a:buSzPts val="6000"/>
              <a:buNone/>
            </a:pPr>
            <a:r>
              <a:rPr lang="en" sz="3000" u="sng">
                <a:solidFill>
                  <a:schemeClr val="accent5"/>
                </a:solidFill>
                <a:hlinkClick r:id="rId5">
                  <a:extLst>
                    <a:ext uri="{A12FA001-AC4F-418D-AE19-62706E023703}">
                      <ahyp:hlinkClr val="tx"/>
                    </a:ext>
                  </a:extLst>
                </a:hlinkClick>
              </a:rPr>
              <a:t>https://liquipedia.net</a:t>
            </a:r>
            <a:endParaRPr sz="3000"/>
          </a:p>
          <a:p>
            <a:pPr indent="0" lvl="0" marL="0" rtl="0" algn="l">
              <a:lnSpc>
                <a:spcPct val="100000"/>
              </a:lnSpc>
              <a:spcBef>
                <a:spcPts val="0"/>
              </a:spcBef>
              <a:spcAft>
                <a:spcPts val="0"/>
              </a:spcAft>
              <a:buSzPts val="6000"/>
              <a:buNone/>
            </a:pPr>
            <a:r>
              <a:rPr lang="en" sz="3000" u="sng">
                <a:solidFill>
                  <a:schemeClr val="accent5"/>
                </a:solidFill>
                <a:hlinkClick r:id="rId6">
                  <a:extLst>
                    <a:ext uri="{A12FA001-AC4F-418D-AE19-62706E023703}">
                      <ahyp:hlinkClr val="tx"/>
                    </a:ext>
                  </a:extLst>
                </a:hlinkClick>
              </a:rPr>
              <a:t>https://www.esportsearnings.com</a:t>
            </a:r>
            <a:endParaRPr sz="3000"/>
          </a:p>
          <a:p>
            <a:pPr indent="0" lvl="0" marL="0" rtl="0" algn="l">
              <a:lnSpc>
                <a:spcPct val="100000"/>
              </a:lnSpc>
              <a:spcBef>
                <a:spcPts val="0"/>
              </a:spcBef>
              <a:spcAft>
                <a:spcPts val="0"/>
              </a:spcAft>
              <a:buSzPts val="6000"/>
              <a:buNone/>
            </a:pPr>
            <a:r>
              <a:rPr lang="en" sz="3000" u="sng">
                <a:solidFill>
                  <a:schemeClr val="accent5"/>
                </a:solidFill>
                <a:hlinkClick r:id="rId7">
                  <a:extLst>
                    <a:ext uri="{A12FA001-AC4F-418D-AE19-62706E023703}">
                      <ahyp:hlinkClr val="tx"/>
                    </a:ext>
                  </a:extLst>
                </a:hlinkClick>
              </a:rPr>
              <a:t>https://esportsone.com</a:t>
            </a:r>
            <a:br>
              <a:rPr lang="en" sz="3000"/>
            </a:br>
            <a:r>
              <a:rPr lang="en" sz="3000" u="sng">
                <a:solidFill>
                  <a:schemeClr val="hlink"/>
                </a:solidFill>
                <a:latin typeface="Arial"/>
                <a:ea typeface="Arial"/>
                <a:cs typeface="Arial"/>
                <a:sym typeface="Arial"/>
                <a:hlinkClick r:id="rId8"/>
              </a:rPr>
              <a:t>https://www.toornament.com/en_GB/</a:t>
            </a:r>
            <a:endParaRPr sz="3000"/>
          </a:p>
          <a:p>
            <a:pPr indent="0" lvl="0" marL="0" rtl="0" algn="l">
              <a:lnSpc>
                <a:spcPct val="100000"/>
              </a:lnSpc>
              <a:spcBef>
                <a:spcPts val="0"/>
              </a:spcBef>
              <a:spcAft>
                <a:spcPts val="0"/>
              </a:spcAft>
              <a:buSzPts val="6000"/>
              <a:buNone/>
            </a:pPr>
            <a:r>
              <a:rPr lang="en" sz="3000"/>
              <a:t>There are some more but all in nascent stage</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Overhead shot of young people sitting on a boardwalk" id="349" name="Google Shape;349;p39"/>
          <p:cNvPicPr preferRelativeResize="0"/>
          <p:nvPr/>
        </p:nvPicPr>
        <p:blipFill rotWithShape="1">
          <a:blip r:embed="rId3">
            <a:alphaModFix/>
          </a:blip>
          <a:srcRect b="8063" l="0" r="1253" t="8630"/>
          <a:stretch/>
        </p:blipFill>
        <p:spPr>
          <a:xfrm>
            <a:off x="-30675" y="0"/>
            <a:ext cx="9174676" cy="5143501"/>
          </a:xfrm>
          <a:prstGeom prst="rect">
            <a:avLst/>
          </a:prstGeom>
          <a:noFill/>
          <a:ln>
            <a:noFill/>
          </a:ln>
        </p:spPr>
      </p:pic>
      <p:grpSp>
        <p:nvGrpSpPr>
          <p:cNvPr id="350" name="Google Shape;350;p39"/>
          <p:cNvGrpSpPr/>
          <p:nvPr/>
        </p:nvGrpSpPr>
        <p:grpSpPr>
          <a:xfrm>
            <a:off x="5212394" y="864520"/>
            <a:ext cx="3307407" cy="3307407"/>
            <a:chOff x="5212394" y="864520"/>
            <a:chExt cx="3307407" cy="3307407"/>
          </a:xfrm>
        </p:grpSpPr>
        <p:sp>
          <p:nvSpPr>
            <p:cNvPr id="351" name="Google Shape;351;p39"/>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9"/>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9"/>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9"/>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9"/>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9"/>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9"/>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9"/>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9"/>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9"/>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9"/>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9"/>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9"/>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9"/>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9"/>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9"/>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9"/>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9"/>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9"/>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9"/>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9"/>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9"/>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9"/>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9"/>
            <p:cNvSpPr/>
            <p:nvPr/>
          </p:nvSpPr>
          <p:spPr>
            <a:xfrm>
              <a:off x="7572023" y="1538700"/>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9"/>
            <p:cNvSpPr/>
            <p:nvPr/>
          </p:nvSpPr>
          <p:spPr>
            <a:xfrm>
              <a:off x="7909113" y="1538700"/>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9"/>
            <p:cNvSpPr/>
            <p:nvPr/>
          </p:nvSpPr>
          <p:spPr>
            <a:xfrm>
              <a:off x="8246201" y="1538700"/>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9"/>
            <p:cNvSpPr/>
            <p:nvPr/>
          </p:nvSpPr>
          <p:spPr>
            <a:xfrm>
              <a:off x="5212394"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9"/>
            <p:cNvSpPr/>
            <p:nvPr/>
          </p:nvSpPr>
          <p:spPr>
            <a:xfrm>
              <a:off x="5549484"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9"/>
            <p:cNvSpPr/>
            <p:nvPr/>
          </p:nvSpPr>
          <p:spPr>
            <a:xfrm>
              <a:off x="5886575"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9"/>
            <p:cNvSpPr/>
            <p:nvPr/>
          </p:nvSpPr>
          <p:spPr>
            <a:xfrm>
              <a:off x="6223663"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9"/>
            <p:cNvSpPr/>
            <p:nvPr/>
          </p:nvSpPr>
          <p:spPr>
            <a:xfrm>
              <a:off x="6560753"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9"/>
            <p:cNvSpPr/>
            <p:nvPr/>
          </p:nvSpPr>
          <p:spPr>
            <a:xfrm>
              <a:off x="6897844"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9"/>
            <p:cNvSpPr/>
            <p:nvPr/>
          </p:nvSpPr>
          <p:spPr>
            <a:xfrm>
              <a:off x="7234932"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9"/>
            <p:cNvSpPr/>
            <p:nvPr/>
          </p:nvSpPr>
          <p:spPr>
            <a:xfrm>
              <a:off x="7572023"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9"/>
            <p:cNvSpPr/>
            <p:nvPr/>
          </p:nvSpPr>
          <p:spPr>
            <a:xfrm>
              <a:off x="7909113"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9"/>
            <p:cNvSpPr/>
            <p:nvPr/>
          </p:nvSpPr>
          <p:spPr>
            <a:xfrm>
              <a:off x="8246201" y="187578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9"/>
            <p:cNvSpPr/>
            <p:nvPr/>
          </p:nvSpPr>
          <p:spPr>
            <a:xfrm>
              <a:off x="5212394"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9"/>
            <p:cNvSpPr/>
            <p:nvPr/>
          </p:nvSpPr>
          <p:spPr>
            <a:xfrm>
              <a:off x="5549484"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a:off x="5886575"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a:off x="6223663"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a:off x="6560753"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6897844"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7234932"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7572023"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7909113"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8246201" y="2212878"/>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5212394" y="2549969"/>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2" name="Google Shape;402;p39"/>
            <p:cNvSpPr/>
            <p:nvPr/>
          </p:nvSpPr>
          <p:spPr>
            <a:xfrm>
              <a:off x="5549484"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5886575"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6223663"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6560753"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9"/>
            <p:cNvSpPr/>
            <p:nvPr/>
          </p:nvSpPr>
          <p:spPr>
            <a:xfrm>
              <a:off x="6897844"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9"/>
            <p:cNvSpPr/>
            <p:nvPr/>
          </p:nvSpPr>
          <p:spPr>
            <a:xfrm>
              <a:off x="7234932"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p:nvPr/>
          </p:nvSpPr>
          <p:spPr>
            <a:xfrm>
              <a:off x="7572023"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a:off x="7909113"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a:off x="8246201" y="2549969"/>
              <a:ext cx="273600" cy="27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9"/>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9"/>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9"/>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9"/>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9"/>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9"/>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9"/>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9"/>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9"/>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1" name="Google Shape;451;p39"/>
          <p:cNvSpPr txBox="1"/>
          <p:nvPr>
            <p:ph type="title"/>
          </p:nvPr>
        </p:nvSpPr>
        <p:spPr>
          <a:xfrm>
            <a:off x="277050" y="695125"/>
            <a:ext cx="4439100" cy="389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lang="en" sz="1800">
                <a:solidFill>
                  <a:srgbClr val="FFD966"/>
                </a:solidFill>
              </a:rPr>
              <a:t>Why now?</a:t>
            </a:r>
            <a:endParaRPr b="1" sz="1800">
              <a:solidFill>
                <a:srgbClr val="FFD966"/>
              </a:solidFill>
            </a:endParaRPr>
          </a:p>
          <a:p>
            <a:pPr indent="0" lvl="0" marL="0" rtl="0" algn="l">
              <a:lnSpc>
                <a:spcPct val="100000"/>
              </a:lnSpc>
              <a:spcBef>
                <a:spcPts val="1000"/>
              </a:spcBef>
              <a:spcAft>
                <a:spcPts val="0"/>
              </a:spcAft>
              <a:buSzPts val="6000"/>
              <a:buNone/>
            </a:pPr>
            <a:r>
              <a:rPr lang="en" sz="1800">
                <a:solidFill>
                  <a:srgbClr val="FFD966"/>
                </a:solidFill>
              </a:rPr>
              <a:t>Timing</a:t>
            </a:r>
            <a:r>
              <a:rPr lang="en" sz="1800"/>
              <a:t> is the most crucial part of this business.</a:t>
            </a:r>
            <a:endParaRPr sz="1800"/>
          </a:p>
          <a:p>
            <a:pPr indent="0" lvl="0" marL="0" rtl="0" algn="l">
              <a:lnSpc>
                <a:spcPct val="100000"/>
              </a:lnSpc>
              <a:spcBef>
                <a:spcPts val="1000"/>
              </a:spcBef>
              <a:spcAft>
                <a:spcPts val="0"/>
              </a:spcAft>
              <a:buSzPts val="6000"/>
              <a:buNone/>
            </a:pPr>
            <a:r>
              <a:rPr lang="en" sz="1800"/>
              <a:t>Esports in India has been there since 2012. Previously tournaments were conducted in silos plus very few audience knowledge. Still there are many misconceptions. It is still in nascent stage. Perfect time to attack and test!</a:t>
            </a:r>
            <a:endParaRPr sz="1800"/>
          </a:p>
          <a:p>
            <a:pPr indent="0" lvl="0" marL="0" rtl="0" algn="l">
              <a:lnSpc>
                <a:spcPct val="100000"/>
              </a:lnSpc>
              <a:spcBef>
                <a:spcPts val="1000"/>
              </a:spcBef>
              <a:spcAft>
                <a:spcPts val="1000"/>
              </a:spcAft>
              <a:buSzPts val="6000"/>
              <a:buNone/>
            </a:pPr>
            <a:r>
              <a:rPr lang="en" sz="1800"/>
              <a:t>Not many competitors, Can pivot to some different calculated avenues.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 name="Shape 86"/>
        <p:cNvGrpSpPr/>
        <p:nvPr/>
      </p:nvGrpSpPr>
      <p:grpSpPr>
        <a:xfrm>
          <a:off x="0" y="0"/>
          <a:ext cx="0" cy="0"/>
          <a:chOff x="0" y="0"/>
          <a:chExt cx="0" cy="0"/>
        </a:xfrm>
      </p:grpSpPr>
      <p:sp>
        <p:nvSpPr>
          <p:cNvPr id="87" name="Google Shape;87;p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88" name="Google Shape;88;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pic>
        <p:nvPicPr>
          <p:cNvPr id="89" name="Google Shape;89;p4"/>
          <p:cNvPicPr preferRelativeResize="0"/>
          <p:nvPr/>
        </p:nvPicPr>
        <p:blipFill rotWithShape="1">
          <a:blip r:embed="rId3">
            <a:alphaModFix/>
          </a:blip>
          <a:srcRect b="0" l="0" r="0" t="0"/>
          <a:stretch/>
        </p:blipFill>
        <p:spPr>
          <a:xfrm>
            <a:off x="0" y="0"/>
            <a:ext cx="9144000" cy="4710599"/>
          </a:xfrm>
          <a:prstGeom prst="rect">
            <a:avLst/>
          </a:prstGeom>
          <a:noFill/>
          <a:ln>
            <a:noFill/>
          </a:ln>
        </p:spPr>
      </p:pic>
      <p:sp>
        <p:nvSpPr>
          <p:cNvPr id="90" name="Google Shape;90;p4"/>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1972 in Stanford university. Space Invaders Championship 10,000 participants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ctrTitle"/>
          </p:nvPr>
        </p:nvSpPr>
        <p:spPr>
          <a:xfrm>
            <a:off x="460950" y="1687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References</a:t>
            </a:r>
            <a:endParaRPr/>
          </a:p>
        </p:txBody>
      </p:sp>
      <p:sp>
        <p:nvSpPr>
          <p:cNvPr id="457" name="Google Shape;457;p40"/>
          <p:cNvSpPr txBox="1"/>
          <p:nvPr>
            <p:ph idx="1" type="subTitle"/>
          </p:nvPr>
        </p:nvSpPr>
        <p:spPr>
          <a:xfrm>
            <a:off x="460950" y="1208994"/>
            <a:ext cx="8222100" cy="295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Google Image Searches for games and game related references</a:t>
            </a:r>
            <a:endParaRPr/>
          </a:p>
          <a:p>
            <a:pPr indent="-342900" lvl="0" marL="457200" rtl="0" algn="l">
              <a:lnSpc>
                <a:spcPct val="100000"/>
              </a:lnSpc>
              <a:spcBef>
                <a:spcPts val="0"/>
              </a:spcBef>
              <a:spcAft>
                <a:spcPts val="0"/>
              </a:spcAft>
              <a:buSzPts val="1800"/>
              <a:buChar char="-"/>
            </a:pPr>
            <a:r>
              <a:rPr lang="en" u="sng">
                <a:solidFill>
                  <a:schemeClr val="hlink"/>
                </a:solidFill>
                <a:hlinkClick r:id="rId3"/>
              </a:rPr>
              <a:t>https://learn.g2.com/esports</a:t>
            </a:r>
            <a:endParaRPr/>
          </a:p>
          <a:p>
            <a:pPr indent="-342900" lvl="0" marL="457200" rtl="0" algn="l">
              <a:lnSpc>
                <a:spcPct val="100000"/>
              </a:lnSpc>
              <a:spcBef>
                <a:spcPts val="0"/>
              </a:spcBef>
              <a:spcAft>
                <a:spcPts val="0"/>
              </a:spcAft>
              <a:buSzPts val="1800"/>
              <a:buChar char="-"/>
            </a:pPr>
            <a:r>
              <a:rPr lang="en" u="sng">
                <a:solidFill>
                  <a:schemeClr val="hlink"/>
                </a:solidFill>
                <a:hlinkClick r:id="rId4"/>
              </a:rPr>
              <a:t>https://liquipedia.net</a:t>
            </a:r>
            <a:endParaRPr/>
          </a:p>
          <a:p>
            <a:pPr indent="-342900" lvl="0" marL="457200" rtl="0" algn="l">
              <a:lnSpc>
                <a:spcPct val="100000"/>
              </a:lnSpc>
              <a:spcBef>
                <a:spcPts val="0"/>
              </a:spcBef>
              <a:spcAft>
                <a:spcPts val="0"/>
              </a:spcAft>
              <a:buSzPts val="1800"/>
              <a:buChar char="-"/>
            </a:pPr>
            <a:r>
              <a:rPr lang="en" u="sng">
                <a:solidFill>
                  <a:schemeClr val="hlink"/>
                </a:solidFill>
                <a:hlinkClick r:id="rId5"/>
              </a:rPr>
              <a:t>https://esportsinsider.com/?s=india</a:t>
            </a:r>
            <a:endParaRPr/>
          </a:p>
          <a:p>
            <a:pPr indent="-342900" lvl="0" marL="457200" rtl="0" algn="l">
              <a:lnSpc>
                <a:spcPct val="100000"/>
              </a:lnSpc>
              <a:spcBef>
                <a:spcPts val="0"/>
              </a:spcBef>
              <a:spcAft>
                <a:spcPts val="0"/>
              </a:spcAft>
              <a:buSzPts val="1800"/>
              <a:buChar char="-"/>
            </a:pPr>
            <a:r>
              <a:rPr lang="en" u="sng">
                <a:solidFill>
                  <a:schemeClr val="hlink"/>
                </a:solidFill>
                <a:hlinkClick r:id="rId6"/>
              </a:rPr>
              <a:t>https://homegrown.co.in/article/803783/more-than-just-games-the-rise-of-indias-esports-industry</a:t>
            </a:r>
            <a:endParaRPr/>
          </a:p>
          <a:p>
            <a:pPr indent="-342900" lvl="0" marL="457200" rtl="0" algn="l">
              <a:lnSpc>
                <a:spcPct val="100000"/>
              </a:lnSpc>
              <a:spcBef>
                <a:spcPts val="0"/>
              </a:spcBef>
              <a:spcAft>
                <a:spcPts val="0"/>
              </a:spcAft>
              <a:buSzPts val="1800"/>
              <a:buChar char="-"/>
            </a:pPr>
            <a:r>
              <a:rPr lang="en" u="sng">
                <a:solidFill>
                  <a:schemeClr val="hlink"/>
                </a:solidFill>
                <a:hlinkClick r:id="rId7"/>
              </a:rPr>
              <a:t>https://assets.kpmg/content/dam/kpmg/in/pdf/2019/03/online-gaming-india-fantasy-sports.pdf</a:t>
            </a:r>
            <a:endParaRPr/>
          </a:p>
          <a:p>
            <a:pPr indent="-342900" lvl="0" marL="457200" rtl="0" algn="l">
              <a:lnSpc>
                <a:spcPct val="100000"/>
              </a:lnSpc>
              <a:spcBef>
                <a:spcPts val="0"/>
              </a:spcBef>
              <a:spcAft>
                <a:spcPts val="0"/>
              </a:spcAft>
              <a:buSzPts val="1800"/>
              <a:buChar char="-"/>
            </a:pPr>
            <a:r>
              <a:rPr lang="en" u="sng">
                <a:solidFill>
                  <a:schemeClr val="hlink"/>
                </a:solidFill>
                <a:hlinkClick r:id="rId8"/>
              </a:rPr>
              <a:t>https://yourstory.com/2020/07/esports-business-prospects-covid-19-impact</a:t>
            </a:r>
            <a:endParaRPr/>
          </a:p>
          <a:p>
            <a:pPr indent="-342900" lvl="0" marL="457200" rtl="0" algn="l">
              <a:lnSpc>
                <a:spcPct val="100000"/>
              </a:lnSpc>
              <a:spcBef>
                <a:spcPts val="0"/>
              </a:spcBef>
              <a:spcAft>
                <a:spcPts val="0"/>
              </a:spcAft>
              <a:buSzPts val="1800"/>
              <a:buChar char="-"/>
            </a:pPr>
            <a:r>
              <a:rPr lang="en" u="sng">
                <a:solidFill>
                  <a:schemeClr val="hlink"/>
                </a:solidFill>
                <a:hlinkClick r:id="rId9"/>
              </a:rPr>
              <a:t>https://yourstory.com/2020/04/gaming-startup-gamerji-esports</a:t>
            </a:r>
            <a:endParaRPr/>
          </a:p>
          <a:p>
            <a:pPr indent="-342900" lvl="0" marL="457200" rtl="0" algn="l">
              <a:lnSpc>
                <a:spcPct val="100000"/>
              </a:lnSpc>
              <a:spcBef>
                <a:spcPts val="0"/>
              </a:spcBef>
              <a:spcAft>
                <a:spcPts val="0"/>
              </a:spcAft>
              <a:buSzPts val="1800"/>
              <a:buChar char="-"/>
            </a:pPr>
            <a:r>
              <a:rPr lang="en"/>
              <a:t>Other 15-20 articles on Indian Esports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1" name="Shape 461"/>
        <p:cNvGrpSpPr/>
        <p:nvPr/>
      </p:nvGrpSpPr>
      <p:grpSpPr>
        <a:xfrm>
          <a:off x="0" y="0"/>
          <a:ext cx="0" cy="0"/>
          <a:chOff x="0" y="0"/>
          <a:chExt cx="0" cy="0"/>
        </a:xfrm>
      </p:grpSpPr>
      <p:sp>
        <p:nvSpPr>
          <p:cNvPr id="462" name="Google Shape;462;p4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463" name="Google Shape;463;p4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pic>
        <p:nvPicPr>
          <p:cNvPr id="464" name="Google Shape;464;p41"/>
          <p:cNvPicPr preferRelativeResize="0"/>
          <p:nvPr/>
        </p:nvPicPr>
        <p:blipFill rotWithShape="1">
          <a:blip r:embed="rId3">
            <a:alphaModFix/>
          </a:blip>
          <a:srcRect b="0" l="0" r="0" t="0"/>
          <a:stretch/>
        </p:blipFill>
        <p:spPr>
          <a:xfrm>
            <a:off x="0" y="-2282"/>
            <a:ext cx="9144000" cy="5148072"/>
          </a:xfrm>
          <a:prstGeom prst="rect">
            <a:avLst/>
          </a:prstGeom>
          <a:noFill/>
          <a:ln>
            <a:noFill/>
          </a:ln>
        </p:spPr>
      </p:pic>
      <p:sp>
        <p:nvSpPr>
          <p:cNvPr id="465" name="Google Shape;465;p41"/>
          <p:cNvSpPr/>
          <p:nvPr/>
        </p:nvSpPr>
        <p:spPr>
          <a:xfrm>
            <a:off x="184825" y="4171250"/>
            <a:ext cx="8802942" cy="89039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E599"/>
                </a:solidFill>
                <a:latin typeface="Comic Sans MS"/>
              </a:rPr>
              <a:t>Email - pradip.withu@gmail.com</a:t>
            </a:r>
            <a:br>
              <a:rPr b="1" i="0">
                <a:ln cap="flat" cmpd="sng" w="9525">
                  <a:solidFill>
                    <a:schemeClr val="dk2"/>
                  </a:solidFill>
                  <a:prstDash val="solid"/>
                  <a:round/>
                  <a:headEnd len="sm" w="sm" type="none"/>
                  <a:tailEnd len="sm" w="sm" type="none"/>
                </a:ln>
                <a:solidFill>
                  <a:srgbClr val="FFE599"/>
                </a:solidFill>
                <a:latin typeface="Comic Sans MS"/>
              </a:rPr>
            </a:br>
            <a:r>
              <a:rPr b="1" i="0">
                <a:ln cap="flat" cmpd="sng" w="9525">
                  <a:solidFill>
                    <a:schemeClr val="dk2"/>
                  </a:solidFill>
                  <a:prstDash val="solid"/>
                  <a:round/>
                  <a:headEnd len="sm" w="sm" type="none"/>
                  <a:tailEnd len="sm" w="sm" type="none"/>
                </a:ln>
                <a:solidFill>
                  <a:srgbClr val="FFE599"/>
                </a:solidFill>
                <a:latin typeface="Comic Sans MS"/>
              </a:rPr>
              <a:t>Phone - 7259837601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 name="Shape 94"/>
        <p:cNvGrpSpPr/>
        <p:nvPr/>
      </p:nvGrpSpPr>
      <p:grpSpPr>
        <a:xfrm>
          <a:off x="0" y="0"/>
          <a:ext cx="0" cy="0"/>
          <a:chOff x="0" y="0"/>
          <a:chExt cx="0" cy="0"/>
        </a:xfrm>
      </p:grpSpPr>
      <p:sp>
        <p:nvSpPr>
          <p:cNvPr id="95" name="Google Shape;95;p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96" name="Google Shape;96;p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97" name="Google Shape;97;p5"/>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Space Invaders Championship In-Game</a:t>
            </a:r>
            <a:endParaRPr b="0" i="0" sz="1400" u="none" cap="none" strike="noStrike">
              <a:solidFill>
                <a:srgbClr val="000000"/>
              </a:solidFill>
              <a:latin typeface="Roboto"/>
              <a:ea typeface="Roboto"/>
              <a:cs typeface="Roboto"/>
              <a:sym typeface="Roboto"/>
            </a:endParaRPr>
          </a:p>
        </p:txBody>
      </p:sp>
      <p:pic>
        <p:nvPicPr>
          <p:cNvPr id="98" name="Google Shape;98;p5"/>
          <p:cNvPicPr preferRelativeResize="0"/>
          <p:nvPr/>
        </p:nvPicPr>
        <p:blipFill rotWithShape="1">
          <a:blip r:embed="rId3">
            <a:alphaModFix/>
          </a:blip>
          <a:srcRect b="0" l="0" r="0" t="0"/>
          <a:stretch/>
        </p:blipFill>
        <p:spPr>
          <a:xfrm>
            <a:off x="0" y="56025"/>
            <a:ext cx="9144000" cy="47091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2" name="Shape 102"/>
        <p:cNvGrpSpPr/>
        <p:nvPr/>
      </p:nvGrpSpPr>
      <p:grpSpPr>
        <a:xfrm>
          <a:off x="0" y="0"/>
          <a:ext cx="0" cy="0"/>
          <a:chOff x="0" y="0"/>
          <a:chExt cx="0" cy="0"/>
        </a:xfrm>
      </p:grpSpPr>
      <p:sp>
        <p:nvSpPr>
          <p:cNvPr id="103" name="Google Shape;103;p6"/>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04" name="Google Shape;104;p6"/>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105" name="Google Shape;105;p6"/>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1998 Tournament Game - (Starcraft 2) Viewership - (50 million)</a:t>
            </a:r>
            <a:endParaRPr b="0" i="0" sz="1400" u="none" cap="none" strike="noStrike">
              <a:solidFill>
                <a:srgbClr val="000000"/>
              </a:solidFill>
              <a:latin typeface="Roboto"/>
              <a:ea typeface="Roboto"/>
              <a:cs typeface="Roboto"/>
              <a:sym typeface="Roboto"/>
            </a:endParaRPr>
          </a:p>
        </p:txBody>
      </p:sp>
      <p:pic>
        <p:nvPicPr>
          <p:cNvPr id="106" name="Google Shape;106;p6"/>
          <p:cNvPicPr preferRelativeResize="0"/>
          <p:nvPr/>
        </p:nvPicPr>
        <p:blipFill rotWithShape="1">
          <a:blip r:embed="rId3">
            <a:alphaModFix/>
          </a:blip>
          <a:srcRect b="0" l="0" r="0" t="0"/>
          <a:stretch/>
        </p:blipFill>
        <p:spPr>
          <a:xfrm>
            <a:off x="0" y="0"/>
            <a:ext cx="9144000" cy="47091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ph type="ctrTitle"/>
          </p:nvPr>
        </p:nvSpPr>
        <p:spPr>
          <a:xfrm>
            <a:off x="379300" y="1660325"/>
            <a:ext cx="8222100" cy="22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Some games that were played massively during 1999 to 2006-&gt;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 name="Shape 115"/>
        <p:cNvGrpSpPr/>
        <p:nvPr/>
      </p:nvGrpSpPr>
      <p:grpSpPr>
        <a:xfrm>
          <a:off x="0" y="0"/>
          <a:ext cx="0" cy="0"/>
          <a:chOff x="0" y="0"/>
          <a:chExt cx="0" cy="0"/>
        </a:xfrm>
      </p:grpSpPr>
      <p:sp>
        <p:nvSpPr>
          <p:cNvPr id="116" name="Google Shape;116;p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17" name="Google Shape;117;p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118" name="Google Shape;118;p8"/>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1999 Game - Unreal Tournament 1 [Multiplayer]</a:t>
            </a:r>
            <a:endParaRPr b="0" i="0" sz="1400" u="none" cap="none" strike="noStrike">
              <a:solidFill>
                <a:srgbClr val="000000"/>
              </a:solidFill>
              <a:latin typeface="Roboto"/>
              <a:ea typeface="Roboto"/>
              <a:cs typeface="Roboto"/>
              <a:sym typeface="Roboto"/>
            </a:endParaRPr>
          </a:p>
        </p:txBody>
      </p:sp>
      <p:pic>
        <p:nvPicPr>
          <p:cNvPr id="119" name="Google Shape;119;p8"/>
          <p:cNvPicPr preferRelativeResize="0"/>
          <p:nvPr/>
        </p:nvPicPr>
        <p:blipFill rotWithShape="1">
          <a:blip r:embed="rId3">
            <a:alphaModFix/>
          </a:blip>
          <a:srcRect b="0" l="0" r="0" t="0"/>
          <a:stretch/>
        </p:blipFill>
        <p:spPr>
          <a:xfrm>
            <a:off x="0" y="0"/>
            <a:ext cx="9144000" cy="47091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 name="Shape 123"/>
        <p:cNvGrpSpPr/>
        <p:nvPr/>
      </p:nvGrpSpPr>
      <p:grpSpPr>
        <a:xfrm>
          <a:off x="0" y="0"/>
          <a:ext cx="0" cy="0"/>
          <a:chOff x="0" y="0"/>
          <a:chExt cx="0" cy="0"/>
        </a:xfrm>
      </p:grpSpPr>
      <p:sp>
        <p:nvSpPr>
          <p:cNvPr id="124" name="Google Shape;124;p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25" name="Google Shape;125;p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
        <p:nvSpPr>
          <p:cNvPr id="126" name="Google Shape;126;p9"/>
          <p:cNvSpPr txBox="1"/>
          <p:nvPr/>
        </p:nvSpPr>
        <p:spPr>
          <a:xfrm>
            <a:off x="0" y="4710600"/>
            <a:ext cx="9144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2000 Game - Counter Strike 1.6 [Multiplayer]</a:t>
            </a:r>
            <a:endParaRPr b="0" i="0" sz="1400" u="none" cap="none" strike="noStrike">
              <a:solidFill>
                <a:srgbClr val="000000"/>
              </a:solidFill>
              <a:latin typeface="Roboto"/>
              <a:ea typeface="Roboto"/>
              <a:cs typeface="Roboto"/>
              <a:sym typeface="Roboto"/>
            </a:endParaRPr>
          </a:p>
        </p:txBody>
      </p:sp>
      <p:pic>
        <p:nvPicPr>
          <p:cNvPr id="127" name="Google Shape;127;p9"/>
          <p:cNvPicPr preferRelativeResize="0"/>
          <p:nvPr/>
        </p:nvPicPr>
        <p:blipFill rotWithShape="1">
          <a:blip r:embed="rId3">
            <a:alphaModFix/>
          </a:blip>
          <a:srcRect b="0" l="0" r="0" t="0"/>
          <a:stretch/>
        </p:blipFill>
        <p:spPr>
          <a:xfrm>
            <a:off x="0" y="-12"/>
            <a:ext cx="9144000" cy="47091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